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Prata"/>
      <p:regular r:id="rId58"/>
    </p:embeddedFont>
    <p:embeddedFont>
      <p:font typeface="Space Mono"/>
      <p:regular r:id="rId59"/>
      <p:bold r:id="rId60"/>
      <p:italic r:id="rId61"/>
      <p:boldItalic r:id="rId62"/>
    </p:embeddedFont>
    <p:embeddedFont>
      <p:font typeface="Nunito"/>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SpaceMono-boldItalic.fntdata"/><Relationship Id="rId61" Type="http://schemas.openxmlformats.org/officeDocument/2006/relationships/font" Target="fonts/SpaceMono-italic.fntdata"/><Relationship Id="rId20" Type="http://schemas.openxmlformats.org/officeDocument/2006/relationships/slide" Target="slides/slide14.xml"/><Relationship Id="rId64" Type="http://schemas.openxmlformats.org/officeDocument/2006/relationships/font" Target="fonts/Nunito-bold.fntdata"/><Relationship Id="rId63" Type="http://schemas.openxmlformats.org/officeDocument/2006/relationships/font" Target="fonts/Nunito-regular.fntdata"/><Relationship Id="rId22" Type="http://schemas.openxmlformats.org/officeDocument/2006/relationships/slide" Target="slides/slide16.xml"/><Relationship Id="rId66" Type="http://schemas.openxmlformats.org/officeDocument/2006/relationships/font" Target="fonts/Nunito-boldItalic.fntdata"/><Relationship Id="rId21" Type="http://schemas.openxmlformats.org/officeDocument/2006/relationships/slide" Target="slides/slide15.xml"/><Relationship Id="rId65" Type="http://schemas.openxmlformats.org/officeDocument/2006/relationships/font" Target="fonts/Nunito-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SpaceMono-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SpaceMono-regular.fntdata"/><Relationship Id="rId14" Type="http://schemas.openxmlformats.org/officeDocument/2006/relationships/slide" Target="slides/slide8.xml"/><Relationship Id="rId58" Type="http://schemas.openxmlformats.org/officeDocument/2006/relationships/font" Target="fonts/Prata-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dfca456bf8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dfca456bf8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1:</a:t>
            </a:r>
            <a:endParaRPr b="1"/>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Good afternoon, everyone, bonjour à tous. It’s a pleasure to be here this afternoon.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dfe790a333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dfe790a333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10]</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As for Stan, the few telegrams we have photos of relate to the family’s time in Japan. As a worldwide organization, the Y made great use of telegrams to communicate, particularly with headquarters back in New York. Often, these messages would be encoded for privacy purposes in case of interception, but the translated copies were often filed away. This telegram, which Dad and I found in the Y archives at the University of Minnesota was sent from Kobe to New York after the Great Kanto Earthquake of 1923:  “SECRETARIES  TEACHERS AUSTENS SAFE SNEYD OTHER KARUIZAWA CONVERSE CORNING KOBE”.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Very prosaic, aren’t they? It highlights  a couple of key differences between telegrams and haiku. The former tends to avoid ambiguity, while the latter deals with subtlety. You also don’t tend to find descriptive elements in a telegram unless it’s longer than usual.  The catch with telegrams, of course, was that you were charged either by the word or the character, so clarity and conciseness were key, much like haiku. They were messages that were immediate and in the moment, as haiku often are.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And so, I found there’s lots of scope for imagination here, as Anne of Green Gables would say. While they may not adhere completely to Western Union standards, the haiku I’ve generated for this project can be considered telegrams from the past.</a:t>
            </a:r>
            <a:endParaRPr sz="14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dfe790a33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dfe790a33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11]</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Before we dive into the various poems, I want to talk about the challenges I’ve faced on this project.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Perhaps the biggest difficulty has been the reality that it’s been nearly 122 years since Stan was born, and nearly 50 since his death. And, similarly, it’s been over 100 years since Joyce was born and over 55 years since her passing. As you can imagine, this impacts my ability to gather information.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My dad sums it up nicely: “there are so many things I’d ask about now that I didn’t think to ask at the time”. I certainly don’t fault either Dad or Mum one bit. I can’t imagine how challenging it was to each lose a parent while they were trying to establish themselves, their home, and their family. And, to their credit, they’ve done their best to share their parents’ stories with me and my brother.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In addition to my parents, the few people I’ve been able to contact who knew Joyce or Stan were quite young at the time. Everyone else has either passed away or the family’s lost touch with them. That being said, I have been able to write some poems based on the memories that were shared with me. </a:t>
            </a:r>
            <a:endParaRPr sz="14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dfe790a333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dfe790a333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12]</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Next has been the paper trail. While my parents have a family archive that’s yielded all sorts of interesting information and photos, there’s still a lot that wasn’t kept or has been lost. We’ve been able to fill in some gaps through internet and physical archive searches, but much remains unreachable. This haiku captures the challenge of the search and the joy of finding something unexpected.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ancestral archives</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a jewel beetle </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shines in the forest</a:t>
            </a:r>
            <a:endParaRPr sz="14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dfe790a33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dfe790a33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13]</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result has been rather like trying to put together a jigsaw puzzle without all the pieces and no instructions. But again, haiku has proved its usefulness in preserving of a memory when you know you’ll never have all the details.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chemeClr val="dk1"/>
                </a:solidFill>
                <a:latin typeface="Calibri"/>
                <a:ea typeface="Calibri"/>
                <a:cs typeface="Calibri"/>
                <a:sym typeface="Calibri"/>
              </a:rPr>
              <a:t>To show you what I mean, here are some haiku I’ve written about them, along with some images that inspired me.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dfe790a333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dfe790a333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400">
                <a:solidFill>
                  <a:schemeClr val="dk1"/>
                </a:solidFill>
                <a:latin typeface="Calibri"/>
                <a:ea typeface="Calibri"/>
                <a:cs typeface="Calibri"/>
                <a:sym typeface="Calibri"/>
              </a:rPr>
              <a:t>[SLIDE 14]</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Joyce was a teenager when the war broke out, but when she was old enough, she signed up to help protect her hometown:</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“FIRE WARDEN” armband</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and an ID card</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what I did in the war</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dfe790a333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dfe790a333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400">
                <a:solidFill>
                  <a:schemeClr val="dk1"/>
                </a:solidFill>
                <a:latin typeface="Calibri"/>
                <a:ea typeface="Calibri"/>
                <a:cs typeface="Calibri"/>
                <a:sym typeface="Calibri"/>
              </a:rPr>
              <a:t>[SLIDE 15]</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She lost her first fiance, Pilot Officer Ivor Morgan when his plane was shot down over France in April 1943. She was 19, he was 22.</a:t>
            </a:r>
            <a:endParaRPr sz="1400">
              <a:solidFill>
                <a:schemeClr val="dk1"/>
              </a:solidFill>
              <a:latin typeface="Calibri"/>
              <a:ea typeface="Calibri"/>
              <a:cs typeface="Calibri"/>
              <a:sym typeface="Calibri"/>
            </a:endParaRPr>
          </a:p>
          <a:p>
            <a:pPr indent="457200" lvl="0" marL="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packing away</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 silk map he gave you</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lost treasure</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dfe790a333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dfe790a333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16]</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Soon after, she met Art. They took their time, and became engaged in the fall of 1945: </a:t>
            </a:r>
            <a:endParaRPr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my grandmother’s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silver maple pin</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lest I forget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dfe790a333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dfe790a333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400">
                <a:solidFill>
                  <a:schemeClr val="dk1"/>
                </a:solidFill>
                <a:latin typeface="Calibri"/>
                <a:ea typeface="Calibri"/>
                <a:cs typeface="Calibri"/>
                <a:sym typeface="Calibri"/>
              </a:rPr>
              <a:t>[SLIDE 17]</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Shortly before Joyce gave birth to my Mum, her parents migrated to Canada to be with her. But they always kept in close contact with their English family.</a:t>
            </a:r>
            <a:endParaRPr sz="1400">
              <a:solidFill>
                <a:schemeClr val="dk1"/>
              </a:solidFill>
              <a:latin typeface="Calibri"/>
              <a:ea typeface="Calibri"/>
              <a:cs typeface="Calibri"/>
              <a:sym typeface="Calibri"/>
            </a:endParaRPr>
          </a:p>
          <a:p>
            <a:pPr indent="457200" lvl="0" marL="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christmas in july</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we plan the next hamper</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for overseas</a:t>
            </a:r>
            <a:endParaRPr i="1"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out of the blue</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an aerogram arrives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from “home”</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fe790a333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dfe790a333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18]</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She always loved flowers. Like Eliza Dolittle, she always dreamed of owning her own shop. </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her pansies glow</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on our wall</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perennial</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dfe790a333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dfe790a333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19]</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And Joyce loved cats, even when they weren’t always convenient.</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unplanned laundry day</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 cat’s gone and had kittens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None/>
            </a:pPr>
            <a:r>
              <a:rPr i="1" lang="en" sz="1400">
                <a:solidFill>
                  <a:schemeClr val="dk1"/>
                </a:solidFill>
                <a:latin typeface="Calibri"/>
                <a:ea typeface="Calibri"/>
                <a:cs typeface="Calibri"/>
                <a:sym typeface="Calibri"/>
              </a:rPr>
              <a:t>in our closet</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dfe790a333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dfe790a333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2</a:t>
            </a:r>
            <a:endParaRPr b="1"/>
          </a:p>
          <a:p>
            <a:pPr indent="0" lvl="0" marL="0" rtl="0" algn="l">
              <a:spcBef>
                <a:spcPts val="0"/>
              </a:spcBef>
              <a:spcAft>
                <a:spcPts val="0"/>
              </a:spcAft>
              <a:buNone/>
            </a:pPr>
            <a:r>
              <a:t/>
            </a:r>
            <a:endParaRPr b="1"/>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When the topic of immigration/migration was first announced for this Haiku Canada Weekend, I wasn’t sure that I had anything meaningful to contribute, having lived in Ontario for nearly all of my life.  But when I thought about it, I remembered that my maternal grandmother, Joyce Stewart, was an English War Bride, so there was certainly material there. Then I thought further and realized that my paternal grandfather, Stan Sneyd, lived a pretty itinerant life. Born in Edmonton, he lived in various places, including Yokohama, until he settled in Hamilton, Ontario, so he fit the bill too.</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dfe790a333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dfe790a333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20]</a:t>
            </a:r>
            <a:endParaRPr b="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Now, let’s look at some haiku I’ve written about Stan.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He played baseball and basketball as a boy, and remained a fan all of his life, regularly listening to games on the radio/</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dad distracted	</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i wait to the end of the inning</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to ask my question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dfe790a333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dfe790a333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21]</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Tragically, his younger brother Karl died at the age of 20 from lung disease, a victim of Japan’s tuberculosis epidemic.</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his dying breaths</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i sneak away</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for a smoke</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dfe790a333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dfe790a333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22]</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He was an avid reader and we still have a number of his books…and magazines</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yellowed leaves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his bookplate still pasted</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to the endpaper</a:t>
            </a:r>
            <a:endParaRPr i="1" sz="1400">
              <a:solidFill>
                <a:schemeClr val="dk1"/>
              </a:solidFill>
              <a:latin typeface="Calibri"/>
              <a:ea typeface="Calibri"/>
              <a:cs typeface="Calibri"/>
              <a:sym typeface="Calibri"/>
            </a:endParaRPr>
          </a:p>
          <a:p>
            <a:pPr indent="457200" lvl="0" marL="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a well-thumbed pile</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of National Geographics</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reliving his childhood</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dfe790a333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dfe790a333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23]</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He also loved classical music and would gladly talk about his favourite recordings with other fans. </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party at the in-laws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an unlikely bond</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over Beethoven</a:t>
            </a:r>
            <a:endParaRPr sz="14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dfe790a333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dfe790a333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24]</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Stan always had poor eyesight, culminating in cataract surgery that forced him to stay in bed for weeks and to wear coke-bottle lenses afterwards. Sadly, this poem could also be about my dad, my brother, and me</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eyes adjusting to</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 latest glasses…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my birthright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dfe790a333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dfe790a333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25]</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He loved dogs, so much so that the family asked for donations to the Humane Society when he died.</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he plays catch</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with the terrier in the yard</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their favourite memory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dfe790a333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dfe790a333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26]</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As I began to write more and more poems for this project, I realized that I began to think in other styles, so I started to experiment with other styles, that is, haiga, split sequences, haibun, and renku, so I started to experiment. This still allowed me to retain the idea of “telegrams from the past”, but with the ability to add more context or to expand beyond the immediate by linking moments together.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dfe790a33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dfe790a33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27]</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 composed this haiga last July 4th on the 80th anniversary of Stan and Mildred’s wedding day. I was inspired by the photo on the right. I chose the oak tree for the haiga because it’s the traditional gift.	</a:t>
            </a:r>
            <a:r>
              <a:rPr i="1" lang="en" sz="1400">
                <a:solidFill>
                  <a:schemeClr val="dk1"/>
                </a:solidFill>
                <a:latin typeface="Calibri"/>
                <a:ea typeface="Calibri"/>
                <a:cs typeface="Calibri"/>
                <a:sym typeface="Calibri"/>
              </a:rPr>
              <a:t>eighty years on</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skies as sunny as</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wedding day smiles</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 haven’t done any other haiga in relation to this project, but it’s something I’m certainly considering!</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dfe790a33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dfe790a33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28]</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Let’s move on to a couple of split sequences I wrote. I think many here know what a split sequence is, but just to remind you, it’s a form created by Peter Jastermsky  where you take a haiku, split the three lines apart, and then put a haiku between each of the lines.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chemeClr val="dk1"/>
                </a:solidFill>
                <a:latin typeface="Calibri"/>
                <a:ea typeface="Calibri"/>
                <a:cs typeface="Calibri"/>
                <a:sym typeface="Calibri"/>
              </a:rPr>
              <a:t>The first split sequence I wrote was about Stan’s travels between North America and Japan. Based on what I’ve been able to find, I estimate that he crossed the Pacific six times between the age of 4 and 17. Right now, we know very little about those trips other than the dates and the names of the steamships they travelled on. I’m not even sure what class they travelled in. But, when I thought about these journeys, I thought about what it must have been like each time, and I realized that as Stan got older, each trip was probably quite different. </a:t>
            </a:r>
            <a:endParaRPr sz="14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dfe790a33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dfe790a33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29]</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Transpacific</a:t>
            </a:r>
            <a:endParaRPr sz="14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horizon rises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all bundled up</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a snapshot with dad </a:t>
            </a:r>
            <a:endParaRPr i="1" sz="1400">
              <a:solidFill>
                <a:schemeClr val="dk1"/>
              </a:solidFill>
              <a:latin typeface="Calibri"/>
              <a:ea typeface="Calibri"/>
              <a:cs typeface="Calibri"/>
              <a:sym typeface="Calibri"/>
            </a:endParaRPr>
          </a:p>
          <a:p>
            <a:pPr indent="45720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in the deck chairs</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and falls with the deck</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away game</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45720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I stop my baseball from</a:t>
            </a:r>
            <a:endParaRPr i="1" sz="1400">
              <a:solidFill>
                <a:schemeClr val="dk1"/>
              </a:solidFill>
              <a:latin typeface="Calibri"/>
              <a:ea typeface="Calibri"/>
              <a:cs typeface="Calibri"/>
              <a:sym typeface="Calibri"/>
            </a:endParaRPr>
          </a:p>
          <a:p>
            <a:pPr indent="45720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rolling overboard</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life changes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new route - </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have I packed</a:t>
            </a:r>
            <a:endParaRPr i="1" sz="1400">
              <a:solidFill>
                <a:schemeClr val="dk1"/>
              </a:solidFill>
              <a:latin typeface="Calibri"/>
              <a:ea typeface="Calibri"/>
              <a:cs typeface="Calibri"/>
              <a:sym typeface="Calibri"/>
            </a:endParaRPr>
          </a:p>
          <a:p>
            <a:pPr indent="45720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enough to read?</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dfe790a333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dfe790a333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3</a:t>
            </a:r>
            <a:endParaRPr b="1"/>
          </a:p>
          <a:p>
            <a:pPr indent="0" lvl="0" marL="0" rtl="0" algn="l">
              <a:spcBef>
                <a:spcPts val="0"/>
              </a:spcBef>
              <a:spcAft>
                <a:spcPts val="0"/>
              </a:spcAft>
              <a:buNone/>
            </a:pPr>
            <a:r>
              <a:t/>
            </a:r>
            <a:endParaRPr b="1"/>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I’ve long been interested in my grandparents’ stories. Here are all four of them at their children’s wedding. I’m fortunate that two of my grandparents, Mildred Sneyd and Arthur Stewart, lived very long lives and left us memoirs of their respective experiences as a schoolteacher and a Canadian soldier. </a:t>
            </a: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dfe790a33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dfe790a33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400">
                <a:solidFill>
                  <a:schemeClr val="dk1"/>
                </a:solidFill>
                <a:latin typeface="Calibri"/>
                <a:ea typeface="Calibri"/>
                <a:cs typeface="Calibri"/>
                <a:sym typeface="Calibri"/>
              </a:rPr>
              <a:t>[SLIDE 30]</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chemeClr val="dk1"/>
                </a:solidFill>
                <a:latin typeface="Calibri"/>
                <a:ea typeface="Calibri"/>
                <a:cs typeface="Calibri"/>
                <a:sym typeface="Calibri"/>
              </a:rPr>
              <a:t>The second sequence I wrote was inspired by several newsclippings where Joyce is featured. The first came from the local paper in Edgware, the suburb of London where she grew up. It’s about a painting competition she entered. The other two clippings come from the Hamilton Spectator. The first is about a burse, or special cloth case, that she made for a gathering of the Anglican Mother’s Union in Lambeth. And the final clipping is about the annual Balaclava ball held by Art’s post-war regiment. All of these pieces remind us of a time when newspapers were the authoritative source of information about community events, going into far greater detail than they ever would now.</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dfe790a33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dfe790a33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a:t>
            </a:r>
            <a:r>
              <a:rPr b="1" lang="en" sz="1400">
                <a:solidFill>
                  <a:schemeClr val="dk1"/>
                </a:solidFill>
                <a:latin typeface="Calibri"/>
                <a:ea typeface="Calibri"/>
                <a:cs typeface="Calibri"/>
                <a:sym typeface="Calibri"/>
              </a:rPr>
              <a:t>31</a:t>
            </a:r>
            <a:r>
              <a:rPr b="1" lang="en" sz="1400">
                <a:solidFill>
                  <a:schemeClr val="dk1"/>
                </a:solidFill>
                <a:latin typeface="Calibri"/>
                <a:ea typeface="Calibri"/>
                <a:cs typeface="Calibri"/>
                <a:sym typeface="Calibri"/>
              </a:rPr>
              <a:t>]</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clipped from life</a:t>
            </a:r>
            <a:endParaRPr sz="1400">
              <a:solidFill>
                <a:schemeClr val="dk1"/>
              </a:solidFill>
              <a:latin typeface="Calibri"/>
              <a:ea typeface="Calibri"/>
              <a:cs typeface="Calibri"/>
              <a:sym typeface="Calibri"/>
            </a:endParaRPr>
          </a:p>
          <a:p>
            <a:pPr indent="0" lvl="0" marL="91440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nicely framed</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prize-winning</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vase of flowers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all those times you made</a:t>
            </a:r>
            <a:endParaRPr sz="1400">
              <a:solidFill>
                <a:schemeClr val="dk1"/>
              </a:solidFill>
              <a:latin typeface="Calibri"/>
              <a:ea typeface="Calibri"/>
              <a:cs typeface="Calibri"/>
              <a:sym typeface="Calibri"/>
            </a:endParaRPr>
          </a:p>
          <a:p>
            <a:pPr indent="0" lvl="0" marL="91440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 sacred gift</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 wish i could </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present it in person</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news</a:t>
            </a:r>
            <a:endParaRPr sz="1400">
              <a:solidFill>
                <a:schemeClr val="dk1"/>
              </a:solidFill>
              <a:latin typeface="Calibri"/>
              <a:ea typeface="Calibri"/>
              <a:cs typeface="Calibri"/>
              <a:sym typeface="Calibri"/>
            </a:endParaRPr>
          </a:p>
          <a:p>
            <a:pPr indent="0" lvl="0" marL="91440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right there in black and white</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my corsage matches</a:t>
            </a:r>
            <a:endParaRPr sz="1400">
              <a:solidFill>
                <a:schemeClr val="dk1"/>
              </a:solidFill>
              <a:latin typeface="Calibri"/>
              <a:ea typeface="Calibri"/>
              <a:cs typeface="Calibri"/>
              <a:sym typeface="Calibri"/>
            </a:endParaRPr>
          </a:p>
          <a:p>
            <a:pPr indent="0" lvl="0" marL="9144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your mess kit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dfe790a33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dfe790a33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32]</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When I was workshopping some of my haiku for this project with different groups, an occasional piece of feedback was “that would make a good haibun!” So, I took their advice and gave it a shot. I found that it was a good way of being able to incorporate more of the story while staying true to the style. So, let’s look at a couple of examples. This first one is relatively brief.</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dfe790a33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dfe790a33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33]</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Alma Mater</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 scroll through digital copies of my grandfather’s Oberlin yearbooks from over 90 years ago.  The scan isn’t perfect, each image is slightly blurred. I find Grandpa’s graduation photo on page 67. His round glasses and dark mustache almost look drawn on, but I know from other images that both are real. His hair is slicked in the same style he wore until he died. He seems much older than his 23 years, but then, so do his classmates. The men’s suits and the women’s bobbed hair come straight out of a classic Hollywood film. I wonder what happened to them all. </a:t>
            </a:r>
            <a:endParaRPr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worlds apart</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grandpa’s major</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 same as mine </a:t>
            </a:r>
            <a:endParaRPr b="1" i="1" sz="14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dfe790a333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dfe790a333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400">
                <a:solidFill>
                  <a:schemeClr val="dk1"/>
                </a:solidFill>
                <a:latin typeface="Calibri"/>
                <a:ea typeface="Calibri"/>
                <a:cs typeface="Calibri"/>
                <a:sym typeface="Calibri"/>
              </a:rPr>
              <a:t>[SLIDE 34]</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chemeClr val="dk1"/>
                </a:solidFill>
                <a:latin typeface="Calibri"/>
                <a:ea typeface="Calibri"/>
                <a:cs typeface="Calibri"/>
                <a:sym typeface="Calibri"/>
              </a:rPr>
              <a:t>This second haibun is somewhat longer and so it probably pushes the limits of haibun a bit. Still it allowed me to share some family drama that unfurled over time. While Joyce and Art were very happily married, her cousin Ruth, who’d know Art for years, was not thrilled by the outcome.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dfe790a33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dfe790a33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35]</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Ruthless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 July day in Edgware. My great-grandmother expects company from Canada. </a:t>
            </a:r>
            <a:r>
              <a:rPr lang="en" sz="1400">
                <a:solidFill>
                  <a:schemeClr val="dk1"/>
                </a:solidFill>
                <a:latin typeface="Calibri"/>
                <a:ea typeface="Calibri"/>
                <a:cs typeface="Calibri"/>
                <a:sym typeface="Calibri"/>
              </a:rPr>
              <a:t>She’s splurged on some of her rationing coupons to offer as proper a tea as one can these days. The kettle whistles on the hob. </a:t>
            </a:r>
            <a:r>
              <a:rPr lang="en" sz="1400">
                <a:solidFill>
                  <a:schemeClr val="dk1"/>
                </a:solidFill>
                <a:latin typeface="Calibri"/>
                <a:ea typeface="Calibri"/>
                <a:cs typeface="Calibri"/>
                <a:sym typeface="Calibri"/>
              </a:rPr>
              <a:t> Joyce arranges a vase of flowers for the table. A khaki figure passes by the front window.  The doorbell rings.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her smile widens</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as she opens the door</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warm welcome</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dfe790a33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dfe790a33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36]</a:t>
            </a:r>
            <a:endParaRPr b="1"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Art sits up in his army hospital bed, feeling a bit better. There’s another letter from Ruth in today’s mail. He opens it up and starts to read. It’s the same old gossip and telling him how much he’s missed at home. He knows courtesy demands he should reply, but his thoughts turn to Joyce instead. He fumbles for his tobacco pouch.  Definitely a three-pipe problem.</a:t>
            </a:r>
            <a:endParaRPr sz="16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“knitting him socks…”</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she was never</a:t>
            </a:r>
            <a:endParaRPr i="1" sz="1400">
              <a:solidFill>
                <a:schemeClr val="dk1"/>
              </a:solidFill>
              <a:latin typeface="Calibri"/>
              <a:ea typeface="Calibri"/>
              <a:cs typeface="Calibri"/>
              <a:sym typeface="Calibri"/>
            </a:endParaRPr>
          </a:p>
          <a:p>
            <a:pPr indent="0" lvl="0" marL="4572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in the running</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dfe790a33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dfe790a33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37]</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Ruth pays a “condolences” call. She tells my mother that Joyce stole Art from her all those years ago.  Mum doesn’t know what to say. At 22 years old, who does, when confronted with old love?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overbrewed tea</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her bitterness stains</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the visit</a:t>
            </a:r>
            <a:endParaRPr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dfe790a33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dfe790a33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38]</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Years later Ruth seeks out my mother at Art’s memorial reception and subjects her to stories about her “friendship” with Art when they were teens. Mum holds her tongue in the moment, but wonders if these things really happened.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i="1" lang="en" sz="1400">
                <a:solidFill>
                  <a:schemeClr val="dk1"/>
                </a:solidFill>
                <a:latin typeface="Calibri"/>
                <a:ea typeface="Calibri"/>
                <a:cs typeface="Calibri"/>
                <a:sym typeface="Calibri"/>
              </a:rPr>
              <a:t>	long memory</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the fish gets odder</a:t>
            </a:r>
            <a:endParaRPr i="1" sz="1400">
              <a:solidFill>
                <a:schemeClr val="dk1"/>
              </a:solidFill>
              <a:latin typeface="Calibri"/>
              <a:ea typeface="Calibri"/>
              <a:cs typeface="Calibri"/>
              <a:sym typeface="Calibri"/>
            </a:endParaRPr>
          </a:p>
          <a:p>
            <a:pPr indent="457200" lvl="0" marL="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with each telling</a:t>
            </a:r>
            <a:endParaRPr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dfe790a33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dfe790a33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39]</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Finally, we have the renku-style sequences. I found that these were really useful for offering alternative perspectives when talking about an event. While the sequences are built around a specific theme much like a rengay, I found that I needed more space to work with, so I extended the poems to the renku style. While neither poem follows the renku pattern of “give me three lines on spring” that we all know, the first has 18 links, and the second has 36 links. You’ll also hear references to telegrams in each. Both of these poems are available in this pamphlet, so I won’t read them with repetition today. Please feel free to help yourself to a copy.</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600"/>
              </a:spcAft>
              <a:buClr>
                <a:schemeClr val="dk1"/>
              </a:buClr>
              <a:buSzPts val="1100"/>
              <a:buFont typeface="Arial"/>
              <a:buNone/>
            </a:pPr>
            <a:r>
              <a:rPr i="1" lang="en" sz="1400">
                <a:solidFill>
                  <a:schemeClr val="dk1"/>
                </a:solidFill>
                <a:latin typeface="Calibri"/>
                <a:ea typeface="Calibri"/>
                <a:cs typeface="Calibri"/>
                <a:sym typeface="Calibri"/>
              </a:rPr>
              <a:t>Transatlantic </a:t>
            </a:r>
            <a:r>
              <a:rPr lang="en" sz="1400">
                <a:solidFill>
                  <a:schemeClr val="dk1"/>
                </a:solidFill>
                <a:latin typeface="Calibri"/>
                <a:ea typeface="Calibri"/>
                <a:cs typeface="Calibri"/>
                <a:sym typeface="Calibri"/>
              </a:rPr>
              <a:t>tells the story of Joyce’s journey from England to Canada as a war bride in September 1946. In this poem, the three-line poems recreate Joyce’s voyage and train journey, while the two-line poems reflect Art’s anxieties as he waits. I performed it at KaDo’s open mic at Ottawa’s Verse fest back in March.</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dfe790a333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dfe790a333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4</a:t>
            </a:r>
            <a:endParaRPr b="1"/>
          </a:p>
          <a:p>
            <a:pPr indent="0" lvl="0" marL="0" rtl="0" algn="l">
              <a:spcBef>
                <a:spcPts val="0"/>
              </a:spcBef>
              <a:spcAft>
                <a:spcPts val="0"/>
              </a:spcAft>
              <a:buNone/>
            </a:pPr>
            <a:r>
              <a:t/>
            </a:r>
            <a:endParaRPr b="1"/>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Unfortunately, we didn’t have the same luxury of time with either Stan or Joyce. Joyce died when she was only 45, in February 1970, a few months after my parents were married. Stan died of a heart attack in January 1977 at the age of 67. I didn’t come along until December of that year, so we never knew each other. </a:t>
            </a:r>
            <a:endParaRPr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dfe790a333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dfe790a333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40]</a:t>
            </a:r>
            <a:endParaRPr b="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Transatlantic </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life’s choices scattered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across the floor </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half-full luggage		</a:t>
            </a:r>
            <a:endParaRPr sz="1400">
              <a:solidFill>
                <a:schemeClr val="dk1"/>
              </a:solidFill>
              <a:latin typeface="Calibri"/>
              <a:ea typeface="Calibri"/>
              <a:cs typeface="Calibri"/>
              <a:sym typeface="Calibri"/>
            </a:endParaRPr>
          </a:p>
          <a:p>
            <a:pPr indent="457200" lvl="0" marL="137160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childhood gathers dust</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 the attic</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travel plans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snarled in red tape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saying farewell…again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 telegram arrives: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did not sail yet</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picking up steam</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green cliffs of home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 our wake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update by wire:</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she’s on her way</a:t>
            </a:r>
            <a:endParaRPr b="1"/>
          </a:p>
          <a:p>
            <a:pPr indent="0" lvl="0" marL="0" rtl="0" algn="l">
              <a:spcBef>
                <a:spcPts val="0"/>
              </a:spcBef>
              <a:spcAft>
                <a:spcPts val="0"/>
              </a:spcAft>
              <a:buNone/>
            </a:pPr>
            <a:r>
              <a:t/>
            </a:r>
            <a:endParaRPr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dfe790a33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dfe790a33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41]</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above decks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wind blows away</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our seasickness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 thunderstorm rolls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across the bay</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appetite revived</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my first white bread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as an adult</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				recommendations  </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for mother’s grocery list</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designing ship’s crests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for onboard activities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fresh pencil			</a:t>
            </a:r>
            <a:endParaRPr sz="1400">
              <a:solidFill>
                <a:schemeClr val="dk1"/>
              </a:solidFill>
              <a:latin typeface="Calibri"/>
              <a:ea typeface="Calibri"/>
              <a:cs typeface="Calibri"/>
              <a:sym typeface="Calibri"/>
            </a:endParaRPr>
          </a:p>
          <a:p>
            <a:pPr indent="457200" lvl="0" marL="137160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twiddling the knobs</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on the radio set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dfe790a33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dfe790a333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42]</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my cabinmate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spots land first -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ducat for her thoughts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news from the east: </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i="1" lang="en" sz="1400">
                <a:solidFill>
                  <a:schemeClr val="dk1"/>
                </a:solidFill>
                <a:latin typeface="Calibri"/>
                <a:ea typeface="Calibri"/>
                <a:cs typeface="Calibri"/>
                <a:sym typeface="Calibri"/>
              </a:rPr>
              <a:t>she arrives in two days</a:t>
            </a:r>
            <a:endParaRPr i="1"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search for cottonwool</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desperation grows with</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each level crossing</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 stop at the florist</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to pick up roses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fresh lipstick</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train slows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to a stop</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a final adjustment</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to this new suit</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dfe790a333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dfe790a333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43]</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This is the final poem that I’ll read for you today.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Kantō daijishin is about the Great Kantō Earthquake, which hit a vulnerable nation. There was a great deal of social unrest in Japan at the time and Prime Minister Katō had suddenly died in August, leaving Japan without an official government. The Sneyds were on their summer holidays in Karuizawa when the earthquake hit, but they didn’t escape the disaster.  The three-line poems draw on existing accounts of the events in Yokohama and Tokyō, while the two-line poems imagine events in Karuizawa, mainly from Stan’s point of view. Because of the enormity of the event I went to 36 links on this poem, but even that barely scratches the surface. Also, perhaps not surprisingly, we don’t have any photos from this time, so I’ve pulled them from the internet.</a:t>
            </a:r>
            <a:endParaRPr sz="14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dfe790a333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dfe790a333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44]</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interregnum</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rudderless boat</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drifts downstream</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the last days </a:t>
            </a:r>
            <a:endParaRPr sz="1400">
              <a:solidFill>
                <a:schemeClr val="dk1"/>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before the new term starts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sudden drop</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 Fuji’s lakes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scientists on edge</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we skim pebbles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across Kumoba pond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unseasonal</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 lull in the constant rasp</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of crickets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mother calls us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in for lunch</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dfe790a33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dfe790a333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45]</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summer heat</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smoke rising</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from the hibachi</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I sneak a slice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of fresh melon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initial hit</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catfish thrashes</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 the pond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the trees quaver</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outside the window</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second wave</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entire world </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shakes like jelly</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I open my mouth</a:t>
            </a:r>
            <a:endParaRPr sz="14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to ask…</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dfe790a33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dfe790a33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rgbClr val="202124"/>
                </a:solidFill>
                <a:latin typeface="Calibri"/>
                <a:ea typeface="Calibri"/>
                <a:cs typeface="Calibri"/>
                <a:sym typeface="Calibri"/>
              </a:rPr>
              <a:t>[SLIDE 46]</a:t>
            </a:r>
            <a:endParaRPr b="1"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strike three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buildings crumple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in an instant</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covering our heads</a:t>
            </a:r>
            <a:endParaRPr sz="1400">
              <a:solidFill>
                <a:srgbClr val="202124"/>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we dash outside</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kamikaze blow</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yellow dust everywhere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a copper sun</a:t>
            </a:r>
            <a:endParaRPr sz="1400">
              <a:solidFill>
                <a:srgbClr val="202124"/>
              </a:solidFill>
              <a:latin typeface="Calibri"/>
              <a:ea typeface="Calibri"/>
              <a:cs typeface="Calibri"/>
              <a:sym typeface="Calibri"/>
            </a:endParaRPr>
          </a:p>
          <a:p>
            <a:pPr indent="457200" lvl="0" marL="137160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road covered</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with shattered roof tiles</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fires gorge on</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everything flammable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buyer’s remorse</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unsure,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we linger outside</a:t>
            </a:r>
            <a:endParaRPr sz="1400">
              <a:solidFill>
                <a:srgbClr val="202124"/>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dfe790a333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dfe790a333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rgbClr val="202124"/>
                </a:solidFill>
                <a:latin typeface="Calibri"/>
                <a:ea typeface="Calibri"/>
                <a:cs typeface="Calibri"/>
                <a:sym typeface="Calibri"/>
              </a:rPr>
              <a:t>[SLIDE 47]</a:t>
            </a:r>
            <a:endParaRPr b="1"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their refuge </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becomes their crematorium</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fire tornado</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we shiver in </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our summer whites</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tsunami hits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piles of corpses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continue to grow</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dad’s telephone calls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go unanswered</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cut in line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unspoken hope that</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telegrams get through</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the men prepare to</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head to town</a:t>
            </a:r>
            <a:endParaRPr sz="1400">
              <a:solidFill>
                <a:srgbClr val="202124"/>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dfe790a333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dfe790a333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400">
                <a:solidFill>
                  <a:srgbClr val="202124"/>
                </a:solidFill>
                <a:latin typeface="Calibri"/>
                <a:ea typeface="Calibri"/>
                <a:cs typeface="Calibri"/>
                <a:sym typeface="Calibri"/>
              </a:rPr>
              <a:t>[SLIDE 48]</a:t>
            </a:r>
            <a:endParaRPr b="1"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rgbClr val="202124"/>
                </a:solidFill>
                <a:latin typeface="Calibri"/>
                <a:ea typeface="Calibri"/>
                <a:cs typeface="Calibri"/>
                <a:sym typeface="Calibri"/>
              </a:rPr>
              <a:t>scorched serpents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the rail lines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lie twisted and torn</a:t>
            </a:r>
            <a:endParaRPr sz="1400">
              <a:solidFill>
                <a:srgbClr val="202124"/>
              </a:solidFill>
              <a:latin typeface="Calibri"/>
              <a:ea typeface="Calibri"/>
              <a:cs typeface="Calibri"/>
              <a:sym typeface="Calibri"/>
            </a:endParaRPr>
          </a:p>
          <a:p>
            <a:pPr indent="0" lvl="0" marL="0" rtl="0" algn="l">
              <a:lnSpc>
                <a:spcPct val="150000"/>
              </a:lnSpc>
              <a:spcBef>
                <a:spcPts val="1200"/>
              </a:spcBef>
              <a:spcAft>
                <a:spcPts val="0"/>
              </a:spcAft>
              <a:buNone/>
            </a:pPr>
            <a:r>
              <a:rPr lang="en" sz="1400">
                <a:solidFill>
                  <a:srgbClr val="202124"/>
                </a:solidFill>
                <a:latin typeface="Calibri"/>
                <a:ea typeface="Calibri"/>
                <a:cs typeface="Calibri"/>
                <a:sym typeface="Calibri"/>
              </a:rPr>
              <a:t> 				mother paces</a:t>
            </a:r>
            <a:endParaRPr sz="1400">
              <a:solidFill>
                <a:srgbClr val="202124"/>
              </a:solidFill>
              <a:latin typeface="Calibri"/>
              <a:ea typeface="Calibri"/>
              <a:cs typeface="Calibri"/>
              <a:sym typeface="Calibri"/>
            </a:endParaRPr>
          </a:p>
          <a:p>
            <a:pPr indent="457200" lvl="0" marL="1371600" rtl="0" algn="l">
              <a:lnSpc>
                <a:spcPct val="150000"/>
              </a:lnSpc>
              <a:spcBef>
                <a:spcPts val="0"/>
              </a:spcBef>
              <a:spcAft>
                <a:spcPts val="0"/>
              </a:spcAft>
              <a:buNone/>
            </a:pPr>
            <a:r>
              <a:rPr lang="en" sz="1400">
                <a:solidFill>
                  <a:srgbClr val="202124"/>
                </a:solidFill>
                <a:latin typeface="Calibri"/>
                <a:ea typeface="Calibri"/>
                <a:cs typeface="Calibri"/>
                <a:sym typeface="Calibri"/>
              </a:rPr>
              <a:t>in her room all night</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relief on the road</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women offer milk</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from their ruined dairy</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rgbClr val="202124"/>
                </a:solidFill>
                <a:latin typeface="Calibri"/>
                <a:ea typeface="Calibri"/>
                <a:cs typeface="Calibri"/>
                <a:sym typeface="Calibri"/>
              </a:rPr>
              <a:t>				us older kids</a:t>
            </a:r>
            <a:endParaRPr sz="1400">
              <a:solidFill>
                <a:srgbClr val="202124"/>
              </a:solidFill>
              <a:latin typeface="Calibri"/>
              <a:ea typeface="Calibri"/>
              <a:cs typeface="Calibri"/>
              <a:sym typeface="Calibri"/>
            </a:endParaRPr>
          </a:p>
          <a:p>
            <a:pPr indent="457200" lvl="0" marL="1371600" rtl="0" algn="l">
              <a:lnSpc>
                <a:spcPct val="150000"/>
              </a:lnSpc>
              <a:spcBef>
                <a:spcPts val="0"/>
              </a:spcBef>
              <a:spcAft>
                <a:spcPts val="0"/>
              </a:spcAft>
              <a:buNone/>
            </a:pPr>
            <a:r>
              <a:rPr lang="en" sz="1400">
                <a:solidFill>
                  <a:srgbClr val="202124"/>
                </a:solidFill>
                <a:latin typeface="Calibri"/>
                <a:ea typeface="Calibri"/>
                <a:cs typeface="Calibri"/>
                <a:sym typeface="Calibri"/>
              </a:rPr>
              <a:t>give the little ones candy</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None/>
            </a:pPr>
            <a:r>
              <a:rPr lang="en" sz="1400">
                <a:solidFill>
                  <a:srgbClr val="202124"/>
                </a:solidFill>
                <a:latin typeface="Calibri"/>
                <a:ea typeface="Calibri"/>
                <a:cs typeface="Calibri"/>
                <a:sym typeface="Calibri"/>
              </a:rPr>
              <a:t>mob rule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the fires of xenophobia</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None/>
            </a:pPr>
            <a:r>
              <a:rPr lang="en" sz="1400">
                <a:solidFill>
                  <a:srgbClr val="202124"/>
                </a:solidFill>
                <a:latin typeface="Calibri"/>
                <a:ea typeface="Calibri"/>
                <a:cs typeface="Calibri"/>
                <a:sym typeface="Calibri"/>
              </a:rPr>
              <a:t>take hold</a:t>
            </a:r>
            <a:endParaRPr sz="1400">
              <a:solidFill>
                <a:srgbClr val="202124"/>
              </a:solidFill>
              <a:latin typeface="Calibri"/>
              <a:ea typeface="Calibri"/>
              <a:cs typeface="Calibri"/>
              <a:sym typeface="Calibri"/>
            </a:endParaRPr>
          </a:p>
          <a:p>
            <a:pPr indent="0" lvl="0" marL="1828800" rtl="0" algn="l">
              <a:lnSpc>
                <a:spcPct val="150000"/>
              </a:lnSpc>
              <a:spcBef>
                <a:spcPts val="1000"/>
              </a:spcBef>
              <a:spcAft>
                <a:spcPts val="0"/>
              </a:spcAft>
              <a:buNone/>
            </a:pPr>
            <a:r>
              <a:rPr lang="en" sz="1400">
                <a:solidFill>
                  <a:srgbClr val="202124"/>
                </a:solidFill>
                <a:latin typeface="Calibri"/>
                <a:ea typeface="Calibri"/>
                <a:cs typeface="Calibri"/>
                <a:sym typeface="Calibri"/>
              </a:rPr>
              <a:t>we wonder</a:t>
            </a:r>
            <a:endParaRPr sz="1400">
              <a:solidFill>
                <a:srgbClr val="202124"/>
              </a:solidFill>
              <a:latin typeface="Calibri"/>
              <a:ea typeface="Calibri"/>
              <a:cs typeface="Calibri"/>
              <a:sym typeface="Calibri"/>
            </a:endParaRPr>
          </a:p>
          <a:p>
            <a:pPr indent="457200" lvl="0" marL="1371600" rtl="0" algn="l">
              <a:lnSpc>
                <a:spcPct val="150000"/>
              </a:lnSpc>
              <a:spcBef>
                <a:spcPts val="0"/>
              </a:spcBef>
              <a:spcAft>
                <a:spcPts val="0"/>
              </a:spcAft>
              <a:buNone/>
            </a:pPr>
            <a:r>
              <a:rPr lang="en" sz="1400">
                <a:solidFill>
                  <a:srgbClr val="202124"/>
                </a:solidFill>
                <a:latin typeface="Calibri"/>
                <a:ea typeface="Calibri"/>
                <a:cs typeface="Calibri"/>
                <a:sym typeface="Calibri"/>
              </a:rPr>
              <a:t>about all of our friends</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b="1" sz="1400">
              <a:solidFill>
                <a:srgbClr val="202124"/>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dfe790a333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dfe790a333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rgbClr val="202124"/>
                </a:solidFill>
                <a:latin typeface="Calibri"/>
                <a:ea typeface="Calibri"/>
                <a:cs typeface="Calibri"/>
                <a:sym typeface="Calibri"/>
              </a:rPr>
              <a:t>[SLIDE 49]</a:t>
            </a:r>
            <a:endParaRPr b="1"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bluff called</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utter destruction</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of everywhere		</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a telegram:</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we’ve lost everything</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millions rendered</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homeless in a few hours</a:t>
            </a:r>
            <a:br>
              <a:rPr lang="en" sz="1400">
                <a:solidFill>
                  <a:srgbClr val="202124"/>
                </a:solidFill>
                <a:latin typeface="Calibri"/>
                <a:ea typeface="Calibri"/>
                <a:cs typeface="Calibri"/>
                <a:sym typeface="Calibri"/>
              </a:rPr>
            </a:br>
            <a:r>
              <a:rPr lang="en" sz="1400">
                <a:solidFill>
                  <a:srgbClr val="202124"/>
                </a:solidFill>
                <a:latin typeface="Calibri"/>
                <a:ea typeface="Calibri"/>
                <a:cs typeface="Calibri"/>
                <a:sym typeface="Calibri"/>
              </a:rPr>
              <a:t>cruel nature		</a:t>
            </a:r>
            <a:endParaRPr sz="1400">
              <a:solidFill>
                <a:srgbClr val="202124"/>
              </a:solidFill>
              <a:latin typeface="Calibri"/>
              <a:ea typeface="Calibri"/>
              <a:cs typeface="Calibri"/>
              <a:sym typeface="Calibri"/>
            </a:endParaRPr>
          </a:p>
          <a:p>
            <a:pPr indent="457200" lvl="0" marL="137160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even the adults</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don’t pay attention in church</a:t>
            </a:r>
            <a:endParaRPr sz="1400">
              <a:solidFill>
                <a:srgbClr val="202124"/>
              </a:solidFill>
              <a:latin typeface="Calibri"/>
              <a:ea typeface="Calibri"/>
              <a:cs typeface="Calibri"/>
              <a:sym typeface="Calibri"/>
            </a:endParaRPr>
          </a:p>
          <a:p>
            <a:pPr indent="457200" lvl="0" marL="1371600" rtl="0" algn="l">
              <a:lnSpc>
                <a:spcPct val="150000"/>
              </a:lnSpc>
              <a:spcBef>
                <a:spcPts val="0"/>
              </a:spcBef>
              <a:spcAft>
                <a:spcPts val="0"/>
              </a:spcAft>
              <a:buClr>
                <a:schemeClr val="dk1"/>
              </a:buClr>
              <a:buSzPts val="1100"/>
              <a:buFont typeface="Arial"/>
              <a:buNone/>
            </a:pPr>
            <a:r>
              <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Fuji rises above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billows of smoke</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the only constant</a:t>
            </a:r>
            <a:endParaRPr sz="1400">
              <a:solidFill>
                <a:srgbClr val="202124"/>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rgbClr val="202124"/>
                </a:solidFill>
                <a:latin typeface="Calibri"/>
                <a:ea typeface="Calibri"/>
                <a:cs typeface="Calibri"/>
                <a:sym typeface="Calibri"/>
              </a:rPr>
              <a:t>				dad’s back,</a:t>
            </a:r>
            <a:endParaRPr sz="1400">
              <a:solidFill>
                <a:srgbClr val="202124"/>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400">
                <a:solidFill>
                  <a:srgbClr val="202124"/>
                </a:solidFill>
                <a:latin typeface="Calibri"/>
                <a:ea typeface="Calibri"/>
                <a:cs typeface="Calibri"/>
                <a:sym typeface="Calibri"/>
              </a:rPr>
              <a:t>				he sure looks older</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fe790a33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dfe790a33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SLIDE 4</a:t>
            </a:r>
            <a:endParaRPr b="1"/>
          </a:p>
          <a:p>
            <a:pPr indent="0" lvl="0" marL="0" rtl="0" algn="l">
              <a:spcBef>
                <a:spcPts val="0"/>
              </a:spcBef>
              <a:spcAft>
                <a:spcPts val="0"/>
              </a:spcAft>
              <a:buNone/>
            </a:pPr>
            <a:r>
              <a:t/>
            </a:r>
            <a:endParaRPr b="1"/>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As I was working on this project, I was surprised to realize that despite their difference in age and backgrounds, Stan and Joyce had a number of things in common. He was a Boy Scout in Japan, she was a Girl Guide in England. When they were young they both enjoyed performing. They both came from large extended families, but their immediate families were quite small. They both suffered a major loss at a young age. They both survived major world events.  And, once they made their respective moves to Hamilton, they settled there for life. Stan never returned to Japan and Joyce never returned to England.</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dfe790a333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dfe790a333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50]</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600"/>
              </a:spcAft>
              <a:buClr>
                <a:schemeClr val="dk1"/>
              </a:buClr>
              <a:buSzPts val="1100"/>
              <a:buFont typeface="Arial"/>
              <a:buNone/>
            </a:pPr>
            <a:r>
              <a:rPr lang="en" sz="1400">
                <a:solidFill>
                  <a:schemeClr val="dk1"/>
                </a:solidFill>
                <a:latin typeface="Calibri"/>
                <a:ea typeface="Calibri"/>
                <a:cs typeface="Calibri"/>
                <a:sym typeface="Calibri"/>
              </a:rPr>
              <a:t>While I do have other poems written, I don’t want to overstep my time limit, so I think we’ll leave it at that for today. If I look back at the questions I posed earlier in my presentation, I hope I’ve shown that haiku and its related forms can help you pull together family history in a unique, meaningful way. I do want to write more about Joyce and Stan’s lives, there’s so much to think about! My goal is to eventually turn this into a book, so I have a lot of work to do, both in writing and revising. But, I hope, that in the meantime you’ve enjoyed these “telegrams” from the past.</a:t>
            </a:r>
            <a:endParaRPr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dfca456bf8_0_1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dfca456bf8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51]</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Before I open up the floor for questions, I’d like to thank Hans and the other organizers of the Weekend for giving me the space to tell at least a bit of Joyce and Stan’s stories.</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 must also thank the KaDo group and the Volery HSA mentorship group for their support in workshopping some of these poems. Their insight and editing abilities are always greatly appreciated. </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I’m grateful to my parents for their interest in this project and for answering countless questions to the best of their ability. Thank you as well to my other relatives who were able to dig deep in their memories of Joyce and Stan and share what they could. And most of all to my husband Steve for his enduring support and suggestions. This project would not be possible without any of them.</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Merci beaucoup, thank you very much.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fe790a333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fe790a333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SLIDE 6</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50000"/>
              </a:lnSpc>
              <a:spcBef>
                <a:spcPts val="1000"/>
              </a:spcBef>
              <a:spcAft>
                <a:spcPts val="0"/>
              </a:spcAft>
              <a:buNone/>
            </a:pPr>
            <a:r>
              <a:rPr lang="en" sz="1400">
                <a:solidFill>
                  <a:schemeClr val="dk1"/>
                </a:solidFill>
                <a:latin typeface="Calibri"/>
                <a:ea typeface="Calibri"/>
                <a:cs typeface="Calibri"/>
                <a:sym typeface="Calibri"/>
              </a:rPr>
              <a:t>This is the only picture I have of Joyce and Stan. It was taken when they were sitting at the head table for Clare and Carl’s wedding reception and inspired the following haiku:</a:t>
            </a:r>
            <a:endParaRPr sz="1400">
              <a:solidFill>
                <a:schemeClr val="dk1"/>
              </a:solidFill>
              <a:latin typeface="Calibri"/>
              <a:ea typeface="Calibri"/>
              <a:cs typeface="Calibri"/>
              <a:sym typeface="Calibri"/>
            </a:endParaRPr>
          </a:p>
          <a:p>
            <a:pPr indent="0" lvl="0" marL="457200" rtl="0" algn="l">
              <a:lnSpc>
                <a:spcPct val="115000"/>
              </a:lnSpc>
              <a:spcBef>
                <a:spcPts val="1000"/>
              </a:spcBef>
              <a:spcAft>
                <a:spcPts val="0"/>
              </a:spcAft>
              <a:buNone/>
            </a:pPr>
            <a:r>
              <a:rPr i="1" lang="en" sz="1400">
                <a:solidFill>
                  <a:schemeClr val="dk1"/>
                </a:solidFill>
                <a:latin typeface="Calibri"/>
                <a:ea typeface="Calibri"/>
                <a:cs typeface="Calibri"/>
                <a:sym typeface="Calibri"/>
              </a:rPr>
              <a:t>freshly blended</a:t>
            </a:r>
            <a:endParaRPr i="1" sz="1400">
              <a:solidFill>
                <a:schemeClr val="dk1"/>
              </a:solidFill>
              <a:latin typeface="Calibri"/>
              <a:ea typeface="Calibri"/>
              <a:cs typeface="Calibri"/>
              <a:sym typeface="Calibri"/>
            </a:endParaRPr>
          </a:p>
          <a:p>
            <a:pPr indent="0" lvl="0" marL="457200" rtl="0" algn="l">
              <a:lnSpc>
                <a:spcPct val="115000"/>
              </a:lnSpc>
              <a:spcBef>
                <a:spcPts val="1000"/>
              </a:spcBef>
              <a:spcAft>
                <a:spcPts val="0"/>
              </a:spcAft>
              <a:buNone/>
            </a:pPr>
            <a:r>
              <a:rPr i="1" lang="en" sz="1400">
                <a:solidFill>
                  <a:schemeClr val="dk1"/>
                </a:solidFill>
                <a:latin typeface="Calibri"/>
                <a:ea typeface="Calibri"/>
                <a:cs typeface="Calibri"/>
                <a:sym typeface="Calibri"/>
              </a:rPr>
              <a:t>the only picture I have</a:t>
            </a:r>
            <a:endParaRPr i="1" sz="1400">
              <a:solidFill>
                <a:schemeClr val="dk1"/>
              </a:solidFill>
              <a:latin typeface="Calibri"/>
              <a:ea typeface="Calibri"/>
              <a:cs typeface="Calibri"/>
              <a:sym typeface="Calibri"/>
            </a:endParaRPr>
          </a:p>
          <a:p>
            <a:pPr indent="0" lvl="0" marL="457200" rtl="0" algn="l">
              <a:lnSpc>
                <a:spcPct val="150000"/>
              </a:lnSpc>
              <a:spcBef>
                <a:spcPts val="1000"/>
              </a:spcBef>
              <a:spcAft>
                <a:spcPts val="0"/>
              </a:spcAft>
              <a:buNone/>
            </a:pPr>
            <a:r>
              <a:rPr i="1" lang="en" sz="1400">
                <a:solidFill>
                  <a:schemeClr val="dk1"/>
                </a:solidFill>
                <a:latin typeface="Calibri"/>
                <a:ea typeface="Calibri"/>
                <a:cs typeface="Calibri"/>
                <a:sym typeface="Calibri"/>
              </a:rPr>
              <a:t>of you together </a:t>
            </a:r>
            <a:endParaRPr i="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How do you capture the life of someone you’ve known about all your life but you’ve never actually known? When all you have are former possessions, faded documents, or shards poking out of other people’s memories? Where do you even start to pull the pieces together? How do you make sense of it all? I think these are questions we’ve all grappled with at one point or another in our lives. These are all questions I faced while working on this project. Haiku, it turns out, was part of the answer.</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dfe790a333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dfe790a333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7]</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Now, Stan spoke Japanese fairly well (he earned his translation merit badge when in Scouts), so haiku seems a natural fit for writing about his life. In the name of full disclosure, I should point out that his parents worked for the YMCA at a time when the C  certainly meant “Christian”. I don’t really have time in this presentation to get into the history of Christianity in Japan, except to say that in the first half of the 20th century, the Japanese ruling class kept a close eye on organizations like the Y. As a result, Christianity was never a key part of Westernization in Japan as it has been in other countries. I keep this in the back of my mind when I write, so that I approach the style with appreciation, not appropriation. Certainly, if I eventually write about my family’s role in assisting with the resettlement of Japanese-Canadians during and after the Second World War, I would tread very carefully indeed.</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So far as I know, Joyce had no personal connection with Japan aside from Japanese goods she may have </a:t>
            </a:r>
            <a:r>
              <a:rPr lang="en" sz="1400">
                <a:solidFill>
                  <a:schemeClr val="dk1"/>
                </a:solidFill>
                <a:latin typeface="Calibri"/>
                <a:ea typeface="Calibri"/>
                <a:cs typeface="Calibri"/>
                <a:sym typeface="Calibri"/>
              </a:rPr>
              <a:t>encountered</a:t>
            </a:r>
            <a:r>
              <a:rPr lang="en" sz="1400">
                <a:solidFill>
                  <a:schemeClr val="dk1"/>
                </a:solidFill>
                <a:latin typeface="Calibri"/>
                <a:ea typeface="Calibri"/>
                <a:cs typeface="Calibri"/>
                <a:sym typeface="Calibri"/>
              </a:rPr>
              <a:t> while growing up in interwar London.</a:t>
            </a:r>
            <a:endParaRPr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 Even so, the nature of haiku as a poem of elusive moments and of wabi-sabi makes it well suited for writing about her life as well. </a:t>
            </a:r>
            <a:endParaRPr sz="14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e0fb266b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e0fb266b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[SLIDE 8]</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Regardless, both Stan and Joyce were very familiar with another form of communication that said a lot in very few words. I mean, of course, the telegram.  For much of my grandparents’ lives, telegrams were one of the fastest and cheapest ways to communicate across great distances. We’re fortunate to have copies of telegrams that relate directly to my grandparents.</a:t>
            </a:r>
            <a:endParaRPr sz="14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dfe790a333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dfe790a333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400">
                <a:solidFill>
                  <a:schemeClr val="dk1"/>
                </a:solidFill>
                <a:latin typeface="Calibri"/>
                <a:ea typeface="Calibri"/>
                <a:cs typeface="Calibri"/>
                <a:sym typeface="Calibri"/>
              </a:rPr>
              <a:t>[SLIDE 9]</a:t>
            </a:r>
            <a:endParaRPr b="1" sz="1400">
              <a:solidFill>
                <a:schemeClr val="dk1"/>
              </a:solidFill>
              <a:latin typeface="Calibri"/>
              <a:ea typeface="Calibri"/>
              <a:cs typeface="Calibri"/>
              <a:sym typeface="Calibri"/>
            </a:endParaRPr>
          </a:p>
          <a:p>
            <a:pPr indent="0" lvl="0" marL="0" rtl="0" algn="l">
              <a:lnSpc>
                <a:spcPct val="150000"/>
              </a:lnSpc>
              <a:spcBef>
                <a:spcPts val="1000"/>
              </a:spcBef>
              <a:spcAft>
                <a:spcPts val="0"/>
              </a:spcAft>
              <a:buClr>
                <a:schemeClr val="dk1"/>
              </a:buClr>
              <a:buSzPts val="1100"/>
              <a:buFont typeface="Arial"/>
              <a:buNone/>
            </a:pPr>
            <a:r>
              <a:rPr lang="en" sz="1400">
                <a:solidFill>
                  <a:schemeClr val="dk1"/>
                </a:solidFill>
                <a:latin typeface="Calibri"/>
                <a:ea typeface="Calibri"/>
                <a:cs typeface="Calibri"/>
                <a:sym typeface="Calibri"/>
              </a:rPr>
              <a:t>This telegram was sent by Art’s mother and sisters back in Canada eighty years ago, and says: “CONGRATULATIONS LASTING HAPPINESS TO YOU BOTH BEST WISHES FROM ALL OF US ALL OUR LOVE MOTHER MARY JEAN”.  Thanks to my great-grandmother’s diary, we know that this was in response to a telegram Art had sent his mother the day before. In addition, later diary entries show that telegrams were used to communicate key details of both Art and Joyce’s journeys to Canada. The family was using telegrams as late as 1970, one is mentioned in a letter we have from Joyce’s Auntie Bea who references receiving the news of her niece’s death by wire.</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left aligned">
  <p:cSld name="CUSTOM">
    <p:spTree>
      <p:nvGrpSpPr>
        <p:cNvPr id="127" name="Shape 127"/>
        <p:cNvGrpSpPr/>
        <p:nvPr/>
      </p:nvGrpSpPr>
      <p:grpSpPr>
        <a:xfrm>
          <a:off x="0" y="0"/>
          <a:ext cx="0" cy="0"/>
          <a:chOff x="0" y="0"/>
          <a:chExt cx="0" cy="0"/>
        </a:xfrm>
      </p:grpSpPr>
      <p:sp>
        <p:nvSpPr>
          <p:cNvPr id="128" name="Google Shape;128;p14"/>
          <p:cNvSpPr txBox="1"/>
          <p:nvPr>
            <p:ph type="title"/>
          </p:nvPr>
        </p:nvSpPr>
        <p:spPr>
          <a:xfrm>
            <a:off x="339450" y="704675"/>
            <a:ext cx="4989900" cy="1604100"/>
          </a:xfrm>
          <a:prstGeom prst="rect">
            <a:avLst/>
          </a:prstGeom>
        </p:spPr>
        <p:txBody>
          <a:bodyPr anchorCtr="0" anchor="t" bIns="91425" lIns="91425" spcFirstLastPara="1" rIns="91425" wrap="square" tIns="91425">
            <a:spAutoFit/>
          </a:bodyPr>
          <a:lstStyle>
            <a:lvl1pPr lvl="0">
              <a:spcBef>
                <a:spcPts val="0"/>
              </a:spcBef>
              <a:spcAft>
                <a:spcPts val="0"/>
              </a:spcAft>
              <a:buSzPts val="48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4"/>
          <p:cNvSpPr txBox="1"/>
          <p:nvPr>
            <p:ph idx="1" type="body"/>
          </p:nvPr>
        </p:nvSpPr>
        <p:spPr>
          <a:xfrm>
            <a:off x="339450" y="2368325"/>
            <a:ext cx="2512500" cy="14121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extLst>
    <p:ext uri="{DCECCB84-F9BA-43D5-87BE-67443E8EF086}">
      <p15:sldGuideLst>
        <p15:guide id="1" orient="horz" pos="1492">
          <p15:clr>
            <a:srgbClr val="E46962"/>
          </p15:clr>
        </p15:guide>
        <p15:guide id="2" pos="214">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30" name="Shape 130"/>
        <p:cNvGrpSpPr/>
        <p:nvPr/>
      </p:nvGrpSpPr>
      <p:grpSpPr>
        <a:xfrm>
          <a:off x="0" y="0"/>
          <a:ext cx="0" cy="0"/>
          <a:chOff x="0" y="0"/>
          <a:chExt cx="0" cy="0"/>
        </a:xfrm>
      </p:grpSpPr>
      <p:sp>
        <p:nvSpPr>
          <p:cNvPr id="131" name="Google Shape;131;p15"/>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2" name="Google Shape;132;p15"/>
          <p:cNvSpPr txBox="1"/>
          <p:nvPr>
            <p:ph idx="1" type="body"/>
          </p:nvPr>
        </p:nvSpPr>
        <p:spPr>
          <a:xfrm>
            <a:off x="311700" y="1389600"/>
            <a:ext cx="2808000" cy="3179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3" name="Google Shape;13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34" name="Shape 134"/>
        <p:cNvGrpSpPr/>
        <p:nvPr/>
      </p:nvGrpSpPr>
      <p:grpSpPr>
        <a:xfrm>
          <a:off x="0" y="0"/>
          <a:ext cx="0" cy="0"/>
          <a:chOff x="0" y="0"/>
          <a:chExt cx="0" cy="0"/>
        </a:xfrm>
      </p:grpSpPr>
      <p:sp>
        <p:nvSpPr>
          <p:cNvPr id="135" name="Google Shape;135;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7" name="Google Shape;137;p16"/>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38" name="Google Shape;138;p16"/>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39" name="Google Shape;13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2">
    <p:spTree>
      <p:nvGrpSpPr>
        <p:cNvPr id="140" name="Shape 140"/>
        <p:cNvGrpSpPr/>
        <p:nvPr/>
      </p:nvGrpSpPr>
      <p:grpSpPr>
        <a:xfrm>
          <a:off x="0" y="0"/>
          <a:ext cx="0" cy="0"/>
          <a:chOff x="0" y="0"/>
          <a:chExt cx="0" cy="0"/>
        </a:xfrm>
      </p:grpSpPr>
      <p:sp>
        <p:nvSpPr>
          <p:cNvPr id="141" name="Google Shape;141;p17"/>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17"/>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43" name="Google Shape;143;p17"/>
          <p:cNvSpPr/>
          <p:nvPr>
            <p:ph idx="2" type="pic"/>
          </p:nvPr>
        </p:nvSpPr>
        <p:spPr>
          <a:xfrm>
            <a:off x="4992025" y="1403125"/>
            <a:ext cx="3840300" cy="3166200"/>
          </a:xfrm>
          <a:prstGeom prst="rect">
            <a:avLst/>
          </a:prstGeom>
          <a:noFill/>
          <a:ln>
            <a:noFill/>
          </a:ln>
        </p:spPr>
      </p:sp>
      <p:sp>
        <p:nvSpPr>
          <p:cNvPr id="144" name="Google Shape;144;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itles and captions">
  <p:cSld name="CUSTOM_1">
    <p:spTree>
      <p:nvGrpSpPr>
        <p:cNvPr id="145" name="Shape 145"/>
        <p:cNvGrpSpPr/>
        <p:nvPr/>
      </p:nvGrpSpPr>
      <p:grpSpPr>
        <a:xfrm>
          <a:off x="0" y="0"/>
          <a:ext cx="0" cy="0"/>
          <a:chOff x="0" y="0"/>
          <a:chExt cx="0" cy="0"/>
        </a:xfrm>
      </p:grpSpPr>
      <p:sp>
        <p:nvSpPr>
          <p:cNvPr id="146" name="Google Shape;146;p18"/>
          <p:cNvSpPr txBox="1"/>
          <p:nvPr>
            <p:ph idx="1" type="subTitle"/>
          </p:nvPr>
        </p:nvSpPr>
        <p:spPr>
          <a:xfrm>
            <a:off x="2198200" y="341950"/>
            <a:ext cx="4692300" cy="5193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47" name="Google Shape;147;p18"/>
          <p:cNvSpPr txBox="1"/>
          <p:nvPr>
            <p:ph idx="2" type="subTitle"/>
          </p:nvPr>
        </p:nvSpPr>
        <p:spPr>
          <a:xfrm>
            <a:off x="2198200" y="4369575"/>
            <a:ext cx="4692300" cy="5193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p:txBody>
      </p:sp>
      <p:sp>
        <p:nvSpPr>
          <p:cNvPr id="148" name="Google Shape;148;p18"/>
          <p:cNvSpPr txBox="1"/>
          <p:nvPr>
            <p:ph idx="3" type="body"/>
          </p:nvPr>
        </p:nvSpPr>
        <p:spPr>
          <a:xfrm>
            <a:off x="2338" y="2402700"/>
            <a:ext cx="2082900" cy="3381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149" name="Google Shape;149;p18"/>
          <p:cNvSpPr txBox="1"/>
          <p:nvPr>
            <p:ph idx="4" type="body"/>
          </p:nvPr>
        </p:nvSpPr>
        <p:spPr>
          <a:xfrm>
            <a:off x="7058763" y="2402700"/>
            <a:ext cx="2082900" cy="3381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p:cSld name="CUSTOM_2">
    <p:spTree>
      <p:nvGrpSpPr>
        <p:cNvPr id="150" name="Shape 15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apbook 1">
  <p:cSld name="CUSTOM_3">
    <p:spTree>
      <p:nvGrpSpPr>
        <p:cNvPr id="151" name="Shape 151"/>
        <p:cNvGrpSpPr/>
        <p:nvPr/>
      </p:nvGrpSpPr>
      <p:grpSpPr>
        <a:xfrm>
          <a:off x="0" y="0"/>
          <a:ext cx="0" cy="0"/>
          <a:chOff x="0" y="0"/>
          <a:chExt cx="0" cy="0"/>
        </a:xfrm>
      </p:grpSpPr>
      <p:sp>
        <p:nvSpPr>
          <p:cNvPr id="152" name="Google Shape;152;p20"/>
          <p:cNvSpPr txBox="1"/>
          <p:nvPr>
            <p:ph idx="1" type="subTitle"/>
          </p:nvPr>
        </p:nvSpPr>
        <p:spPr>
          <a:xfrm>
            <a:off x="644050" y="3876775"/>
            <a:ext cx="3417300" cy="4029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53" name="Google Shape;153;p20"/>
          <p:cNvSpPr txBox="1"/>
          <p:nvPr>
            <p:ph idx="2" type="subTitle"/>
          </p:nvPr>
        </p:nvSpPr>
        <p:spPr>
          <a:xfrm>
            <a:off x="5501250" y="3876775"/>
            <a:ext cx="2580600" cy="4029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extLst>
    <p:ext uri="{DCECCB84-F9BA-43D5-87BE-67443E8EF086}">
      <p15:sldGuideLst>
        <p15:guide id="1" orient="horz" pos="39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apbook 2">
  <p:cSld name="CUSTOM_4">
    <p:spTree>
      <p:nvGrpSpPr>
        <p:cNvPr id="154" name="Shape 154"/>
        <p:cNvGrpSpPr/>
        <p:nvPr/>
      </p:nvGrpSpPr>
      <p:grpSpPr>
        <a:xfrm>
          <a:off x="0" y="0"/>
          <a:ext cx="0" cy="0"/>
          <a:chOff x="0" y="0"/>
          <a:chExt cx="0" cy="0"/>
        </a:xfrm>
      </p:grpSpPr>
      <p:sp>
        <p:nvSpPr>
          <p:cNvPr id="155" name="Google Shape;155;p21"/>
          <p:cNvSpPr txBox="1"/>
          <p:nvPr>
            <p:ph idx="1" type="subTitle"/>
          </p:nvPr>
        </p:nvSpPr>
        <p:spPr>
          <a:xfrm>
            <a:off x="336975" y="415050"/>
            <a:ext cx="4343100" cy="402900"/>
          </a:xfrm>
          <a:prstGeom prst="rect">
            <a:avLst/>
          </a:prstGeom>
        </p:spPr>
        <p:txBody>
          <a:bodyPr anchorCtr="0" anchor="t" bIns="91425" lIns="91425" spcFirstLastPara="1" rIns="91425" wrap="square" tIns="91425">
            <a:spAutoFit/>
          </a:bodyPr>
          <a:lstStyle>
            <a:lvl1pPr lvl="0">
              <a:spcBef>
                <a:spcPts val="0"/>
              </a:spcBef>
              <a:spcAft>
                <a:spcPts val="0"/>
              </a:spcAft>
              <a:buSzPts val="20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56" name="Google Shape;156;p21"/>
          <p:cNvSpPr txBox="1"/>
          <p:nvPr>
            <p:ph idx="2" type="subTitle"/>
          </p:nvPr>
        </p:nvSpPr>
        <p:spPr>
          <a:xfrm>
            <a:off x="4499625" y="4271250"/>
            <a:ext cx="4343100" cy="402900"/>
          </a:xfrm>
          <a:prstGeom prst="rect">
            <a:avLst/>
          </a:prstGeom>
        </p:spPr>
        <p:txBody>
          <a:bodyPr anchorCtr="0" anchor="t" bIns="91425" lIns="91425" spcFirstLastPara="1" rIns="91425" wrap="square" tIns="91425">
            <a:spAutoFit/>
          </a:bodyPr>
          <a:lstStyle>
            <a:lvl1pPr lvl="0" algn="r">
              <a:spcBef>
                <a:spcPts val="0"/>
              </a:spcBef>
              <a:spcAft>
                <a:spcPts val="0"/>
              </a:spcAft>
              <a:buSzPts val="2000"/>
              <a:buNone/>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extLst>
    <p:ext uri="{DCECCB84-F9BA-43D5-87BE-67443E8EF086}">
      <p15:sldGuideLst>
        <p15:guide id="1" orient="horz" pos="71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apbook 3">
  <p:cSld name="CUSTOM_4_1">
    <p:spTree>
      <p:nvGrpSpPr>
        <p:cNvPr id="157" name="Shape 157"/>
        <p:cNvGrpSpPr/>
        <p:nvPr/>
      </p:nvGrpSpPr>
      <p:grpSpPr>
        <a:xfrm>
          <a:off x="0" y="0"/>
          <a:ext cx="0" cy="0"/>
          <a:chOff x="0" y="0"/>
          <a:chExt cx="0" cy="0"/>
        </a:xfrm>
      </p:grpSpPr>
      <p:sp>
        <p:nvSpPr>
          <p:cNvPr id="158" name="Google Shape;158;p22"/>
          <p:cNvSpPr txBox="1"/>
          <p:nvPr>
            <p:ph idx="1" type="subTitle"/>
          </p:nvPr>
        </p:nvSpPr>
        <p:spPr>
          <a:xfrm>
            <a:off x="5172100" y="794425"/>
            <a:ext cx="3043800" cy="4029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2"/>
          <p:cNvSpPr txBox="1"/>
          <p:nvPr>
            <p:ph idx="2" type="subTitle"/>
          </p:nvPr>
        </p:nvSpPr>
        <p:spPr>
          <a:xfrm>
            <a:off x="783100" y="3585375"/>
            <a:ext cx="3043800" cy="1147200"/>
          </a:xfrm>
          <a:prstGeom prst="rect">
            <a:avLst/>
          </a:prstGeom>
        </p:spPr>
        <p:txBody>
          <a:bodyPr anchorCtr="0" anchor="t" bIns="91425" lIns="91425" spcFirstLastPara="1" rIns="91425" wrap="square" tIns="91425">
            <a:spAutoFit/>
          </a:bodyPr>
          <a:lstStyle>
            <a:lvl1pPr lvl="0" algn="ctr">
              <a:spcBef>
                <a:spcPts val="0"/>
              </a:spcBef>
              <a:spcAft>
                <a:spcPts val="0"/>
              </a:spcAft>
              <a:buSzPts val="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141">
          <p15:clr>
            <a:srgbClr val="E46962"/>
          </p15:clr>
        </p15:guide>
        <p15:guide id="2" orient="horz" pos="310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ebration messages and photo">
  <p:cSld name="CUSTOM_4_1_1">
    <p:spTree>
      <p:nvGrpSpPr>
        <p:cNvPr id="160" name="Shape 160"/>
        <p:cNvGrpSpPr/>
        <p:nvPr/>
      </p:nvGrpSpPr>
      <p:grpSpPr>
        <a:xfrm>
          <a:off x="0" y="0"/>
          <a:ext cx="0" cy="0"/>
          <a:chOff x="0" y="0"/>
          <a:chExt cx="0" cy="0"/>
        </a:xfrm>
      </p:grpSpPr>
      <p:sp>
        <p:nvSpPr>
          <p:cNvPr id="161" name="Google Shape;161;p23"/>
          <p:cNvSpPr/>
          <p:nvPr/>
        </p:nvSpPr>
        <p:spPr>
          <a:xfrm>
            <a:off x="256800" y="173400"/>
            <a:ext cx="8630400" cy="4796700"/>
          </a:xfrm>
          <a:prstGeom prst="plaque">
            <a:avLst>
              <a:gd fmla="val 7483"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3"/>
          <p:cNvSpPr/>
          <p:nvPr/>
        </p:nvSpPr>
        <p:spPr>
          <a:xfrm>
            <a:off x="334925" y="250500"/>
            <a:ext cx="8474100" cy="4642500"/>
          </a:xfrm>
          <a:prstGeom prst="plaque">
            <a:avLst>
              <a:gd fmla="val 748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4_1_1_1">
    <p:spTree>
      <p:nvGrpSpPr>
        <p:cNvPr id="163" name="Shape 163"/>
        <p:cNvGrpSpPr/>
        <p:nvPr/>
      </p:nvGrpSpPr>
      <p:grpSpPr>
        <a:xfrm>
          <a:off x="0" y="0"/>
          <a:ext cx="0" cy="0"/>
          <a:chOff x="0" y="0"/>
          <a:chExt cx="0" cy="0"/>
        </a:xfrm>
      </p:grpSpPr>
      <p:sp>
        <p:nvSpPr>
          <p:cNvPr id="164" name="Google Shape;164;p24"/>
          <p:cNvSpPr/>
          <p:nvPr>
            <p:ph idx="2" type="pic"/>
          </p:nvPr>
        </p:nvSpPr>
        <p:spPr>
          <a:xfrm rot="508">
            <a:off x="514775" y="398450"/>
            <a:ext cx="8114400" cy="4363800"/>
          </a:xfrm>
          <a:prstGeom prst="roundRect">
            <a:avLst>
              <a:gd fmla="val 1173" name="adj"/>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5">
    <p:spTree>
      <p:nvGrpSpPr>
        <p:cNvPr id="165" name="Shape 165"/>
        <p:cNvGrpSpPr/>
        <p:nvPr/>
      </p:nvGrpSpPr>
      <p:grpSpPr>
        <a:xfrm>
          <a:off x="0" y="0"/>
          <a:ext cx="0" cy="0"/>
          <a:chOff x="0" y="0"/>
          <a:chExt cx="0" cy="0"/>
        </a:xfrm>
      </p:grpSpPr>
      <p:sp>
        <p:nvSpPr>
          <p:cNvPr id="166" name="Google Shape;166;p25"/>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25"/>
          <p:cNvSpPr txBox="1"/>
          <p:nvPr>
            <p:ph idx="1" type="subTitle"/>
          </p:nvPr>
        </p:nvSpPr>
        <p:spPr>
          <a:xfrm>
            <a:off x="1529250" y="2311625"/>
            <a:ext cx="6085500" cy="11145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5_1">
    <p:spTree>
      <p:nvGrpSpPr>
        <p:cNvPr id="168" name="Shape 168"/>
        <p:cNvGrpSpPr/>
        <p:nvPr/>
      </p:nvGrpSpPr>
      <p:grpSpPr>
        <a:xfrm>
          <a:off x="0" y="0"/>
          <a:ext cx="0" cy="0"/>
          <a:chOff x="0" y="0"/>
          <a:chExt cx="0" cy="0"/>
        </a:xfrm>
      </p:grpSpPr>
      <p:sp>
        <p:nvSpPr>
          <p:cNvPr id="169" name="Google Shape;169;p26"/>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CUSTOM_6">
    <p:spTree>
      <p:nvGrpSpPr>
        <p:cNvPr id="170" name="Shape 170"/>
        <p:cNvGrpSpPr/>
        <p:nvPr/>
      </p:nvGrpSpPr>
      <p:grpSpPr>
        <a:xfrm>
          <a:off x="0" y="0"/>
          <a:ext cx="0" cy="0"/>
          <a:chOff x="0" y="0"/>
          <a:chExt cx="0" cy="0"/>
        </a:xfrm>
      </p:grpSpPr>
      <p:sp>
        <p:nvSpPr>
          <p:cNvPr id="171" name="Google Shape;171;p27"/>
          <p:cNvSpPr txBox="1"/>
          <p:nvPr>
            <p:ph type="title"/>
          </p:nvPr>
        </p:nvSpPr>
        <p:spPr>
          <a:xfrm>
            <a:off x="731400" y="360950"/>
            <a:ext cx="76812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2" name="Google Shape;172;p27"/>
          <p:cNvSpPr txBox="1"/>
          <p:nvPr>
            <p:ph idx="1" type="body"/>
          </p:nvPr>
        </p:nvSpPr>
        <p:spPr>
          <a:xfrm>
            <a:off x="731400" y="2567275"/>
            <a:ext cx="7681200" cy="22044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6_1">
    <p:spTree>
      <p:nvGrpSpPr>
        <p:cNvPr id="173" name="Shape 173"/>
        <p:cNvGrpSpPr/>
        <p:nvPr/>
      </p:nvGrpSpPr>
      <p:grpSpPr>
        <a:xfrm>
          <a:off x="0" y="0"/>
          <a:ext cx="0" cy="0"/>
          <a:chOff x="0" y="0"/>
          <a:chExt cx="0" cy="0"/>
        </a:xfrm>
      </p:grpSpPr>
      <p:sp>
        <p:nvSpPr>
          <p:cNvPr id="174" name="Google Shape;174;p28"/>
          <p:cNvSpPr txBox="1"/>
          <p:nvPr>
            <p:ph type="title"/>
          </p:nvPr>
        </p:nvSpPr>
        <p:spPr>
          <a:xfrm>
            <a:off x="731400" y="360950"/>
            <a:ext cx="76812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5" name="Google Shape;175;p28"/>
          <p:cNvSpPr txBox="1"/>
          <p:nvPr>
            <p:ph idx="1" type="body"/>
          </p:nvPr>
        </p:nvSpPr>
        <p:spPr>
          <a:xfrm>
            <a:off x="731400" y="2567275"/>
            <a:ext cx="3890100" cy="22044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176" name="Google Shape;176;p28"/>
          <p:cNvSpPr txBox="1"/>
          <p:nvPr>
            <p:ph idx="2" type="body"/>
          </p:nvPr>
        </p:nvSpPr>
        <p:spPr>
          <a:xfrm>
            <a:off x="4522500" y="2567275"/>
            <a:ext cx="3890100" cy="22044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7">
    <p:spTree>
      <p:nvGrpSpPr>
        <p:cNvPr id="177" name="Shape 177"/>
        <p:cNvGrpSpPr/>
        <p:nvPr/>
      </p:nvGrpSpPr>
      <p:grpSpPr>
        <a:xfrm>
          <a:off x="0" y="0"/>
          <a:ext cx="0" cy="0"/>
          <a:chOff x="0" y="0"/>
          <a:chExt cx="0" cy="0"/>
        </a:xfrm>
      </p:grpSpPr>
      <p:sp>
        <p:nvSpPr>
          <p:cNvPr id="178" name="Google Shape;178;p29"/>
          <p:cNvSpPr txBox="1"/>
          <p:nvPr>
            <p:ph type="title"/>
          </p:nvPr>
        </p:nvSpPr>
        <p:spPr>
          <a:xfrm>
            <a:off x="339450" y="704675"/>
            <a:ext cx="4989900" cy="1604100"/>
          </a:xfrm>
          <a:prstGeom prst="rect">
            <a:avLst/>
          </a:prstGeom>
        </p:spPr>
        <p:txBody>
          <a:bodyPr anchorCtr="0" anchor="t" bIns="91425" lIns="91425" spcFirstLastPara="1" rIns="91425" wrap="square" tIns="91425">
            <a:spAutoFit/>
          </a:bodyPr>
          <a:lstStyle>
            <a:lvl1pPr lvl="0">
              <a:spcBef>
                <a:spcPts val="0"/>
              </a:spcBef>
              <a:spcAft>
                <a:spcPts val="0"/>
              </a:spcAft>
              <a:buSzPts val="48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CUSTOM_8">
    <p:spTree>
      <p:nvGrpSpPr>
        <p:cNvPr id="179" name="Shape 179"/>
        <p:cNvGrpSpPr/>
        <p:nvPr/>
      </p:nvGrpSpPr>
      <p:grpSpPr>
        <a:xfrm>
          <a:off x="0" y="0"/>
          <a:ext cx="0" cy="0"/>
          <a:chOff x="0" y="0"/>
          <a:chExt cx="0" cy="0"/>
        </a:xfrm>
      </p:grpSpPr>
      <p:sp>
        <p:nvSpPr>
          <p:cNvPr id="180" name="Google Shape;180;p30"/>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30"/>
          <p:cNvSpPr txBox="1"/>
          <p:nvPr>
            <p:ph idx="1" type="subTitle"/>
          </p:nvPr>
        </p:nvSpPr>
        <p:spPr>
          <a:xfrm>
            <a:off x="1529250" y="1956675"/>
            <a:ext cx="6085500" cy="760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30"/>
          <p:cNvSpPr txBox="1"/>
          <p:nvPr>
            <p:ph idx="2" type="body"/>
          </p:nvPr>
        </p:nvSpPr>
        <p:spPr>
          <a:xfrm>
            <a:off x="1123950" y="2840725"/>
            <a:ext cx="6896100" cy="19914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Clr>
                <a:schemeClr val="dk2"/>
              </a:buClr>
              <a:buSzPts val="1000"/>
              <a:buFont typeface="Space Mono"/>
              <a:buChar char="●"/>
              <a:defRPr/>
            </a:lvl1pPr>
            <a:lvl2pPr indent="-292100" lvl="1" marL="914400">
              <a:spcBef>
                <a:spcPts val="0"/>
              </a:spcBef>
              <a:spcAft>
                <a:spcPts val="0"/>
              </a:spcAft>
              <a:buClr>
                <a:schemeClr val="dk2"/>
              </a:buClr>
              <a:buSzPts val="1000"/>
              <a:buFont typeface="Space Mono"/>
              <a:buChar char="○"/>
              <a:defRPr/>
            </a:lvl2pPr>
            <a:lvl3pPr indent="-292100" lvl="2" marL="1371600">
              <a:spcBef>
                <a:spcPts val="0"/>
              </a:spcBef>
              <a:spcAft>
                <a:spcPts val="0"/>
              </a:spcAft>
              <a:buClr>
                <a:schemeClr val="dk2"/>
              </a:buClr>
              <a:buSzPts val="1000"/>
              <a:buFont typeface="Space Mono"/>
              <a:buChar char="■"/>
              <a:defRPr/>
            </a:lvl3pPr>
            <a:lvl4pPr indent="-292100" lvl="3" marL="1828800">
              <a:spcBef>
                <a:spcPts val="0"/>
              </a:spcBef>
              <a:spcAft>
                <a:spcPts val="0"/>
              </a:spcAft>
              <a:buClr>
                <a:schemeClr val="dk2"/>
              </a:buClr>
              <a:buSzPts val="1000"/>
              <a:buFont typeface="Space Mono"/>
              <a:buChar char="●"/>
              <a:defRPr/>
            </a:lvl4pPr>
            <a:lvl5pPr indent="-292100" lvl="4" marL="2286000">
              <a:spcBef>
                <a:spcPts val="0"/>
              </a:spcBef>
              <a:spcAft>
                <a:spcPts val="0"/>
              </a:spcAft>
              <a:buClr>
                <a:schemeClr val="dk2"/>
              </a:buClr>
              <a:buSzPts val="1000"/>
              <a:buFont typeface="Space Mono"/>
              <a:buChar char="○"/>
              <a:defRPr/>
            </a:lvl5pPr>
            <a:lvl6pPr indent="-292100" lvl="5" marL="2743200">
              <a:spcBef>
                <a:spcPts val="0"/>
              </a:spcBef>
              <a:spcAft>
                <a:spcPts val="0"/>
              </a:spcAft>
              <a:buClr>
                <a:schemeClr val="dk2"/>
              </a:buClr>
              <a:buSzPts val="1000"/>
              <a:buFont typeface="Space Mono"/>
              <a:buChar char="■"/>
              <a:defRPr/>
            </a:lvl6pPr>
            <a:lvl7pPr indent="-292100" lvl="6" marL="3200400">
              <a:spcBef>
                <a:spcPts val="0"/>
              </a:spcBef>
              <a:spcAft>
                <a:spcPts val="0"/>
              </a:spcAft>
              <a:buClr>
                <a:schemeClr val="dk2"/>
              </a:buClr>
              <a:buSzPts val="1000"/>
              <a:buFont typeface="Space Mono"/>
              <a:buChar char="●"/>
              <a:defRPr/>
            </a:lvl7pPr>
            <a:lvl8pPr indent="-292100" lvl="7" marL="3657600">
              <a:spcBef>
                <a:spcPts val="0"/>
              </a:spcBef>
              <a:spcAft>
                <a:spcPts val="0"/>
              </a:spcAft>
              <a:buClr>
                <a:schemeClr val="dk2"/>
              </a:buClr>
              <a:buSzPts val="1000"/>
              <a:buFont typeface="Space Mono"/>
              <a:buChar char="○"/>
              <a:defRPr/>
            </a:lvl8pPr>
            <a:lvl9pPr indent="-292100" lvl="8" marL="4114800">
              <a:spcBef>
                <a:spcPts val="0"/>
              </a:spcBef>
              <a:spcAft>
                <a:spcPts val="0"/>
              </a:spcAft>
              <a:buClr>
                <a:schemeClr val="dk2"/>
              </a:buClr>
              <a:buSzPts val="1000"/>
              <a:buFont typeface="Space Mono"/>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CUSTOM_8_1">
    <p:spTree>
      <p:nvGrpSpPr>
        <p:cNvPr id="183" name="Shape 183"/>
        <p:cNvGrpSpPr/>
        <p:nvPr/>
      </p:nvGrpSpPr>
      <p:grpSpPr>
        <a:xfrm>
          <a:off x="0" y="0"/>
          <a:ext cx="0" cy="0"/>
          <a:chOff x="0" y="0"/>
          <a:chExt cx="0" cy="0"/>
        </a:xfrm>
      </p:grpSpPr>
      <p:sp>
        <p:nvSpPr>
          <p:cNvPr id="184" name="Google Shape;184;p31"/>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31"/>
          <p:cNvSpPr txBox="1"/>
          <p:nvPr>
            <p:ph idx="1" type="subTitle"/>
          </p:nvPr>
        </p:nvSpPr>
        <p:spPr>
          <a:xfrm>
            <a:off x="1529250" y="1956675"/>
            <a:ext cx="6085500" cy="7602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USTOM_8_1_1">
    <p:spTree>
      <p:nvGrpSpPr>
        <p:cNvPr id="186" name="Shape 186"/>
        <p:cNvGrpSpPr/>
        <p:nvPr/>
      </p:nvGrpSpPr>
      <p:grpSpPr>
        <a:xfrm>
          <a:off x="0" y="0"/>
          <a:ext cx="0" cy="0"/>
          <a:chOff x="0" y="0"/>
          <a:chExt cx="0" cy="0"/>
        </a:xfrm>
      </p:grpSpPr>
      <p:sp>
        <p:nvSpPr>
          <p:cNvPr id="187" name="Google Shape;187;p32"/>
          <p:cNvSpPr txBox="1"/>
          <p:nvPr>
            <p:ph idx="1" type="body"/>
          </p:nvPr>
        </p:nvSpPr>
        <p:spPr>
          <a:xfrm>
            <a:off x="1140900" y="1578600"/>
            <a:ext cx="68622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8">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CUSTOM_8_1_1_1">
    <p:spTree>
      <p:nvGrpSpPr>
        <p:cNvPr id="188" name="Shape 188"/>
        <p:cNvGrpSpPr/>
        <p:nvPr/>
      </p:nvGrpSpPr>
      <p:grpSpPr>
        <a:xfrm>
          <a:off x="0" y="0"/>
          <a:ext cx="0" cy="0"/>
          <a:chOff x="0" y="0"/>
          <a:chExt cx="0" cy="0"/>
        </a:xfrm>
      </p:grpSpPr>
      <p:sp>
        <p:nvSpPr>
          <p:cNvPr id="189" name="Google Shape;189;p33"/>
          <p:cNvSpPr txBox="1"/>
          <p:nvPr>
            <p:ph type="title"/>
          </p:nvPr>
        </p:nvSpPr>
        <p:spPr>
          <a:xfrm>
            <a:off x="339450" y="1659900"/>
            <a:ext cx="25011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7200"/>
              <a:buNone/>
              <a:defRPr sz="7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0" name="Google Shape;190;p33"/>
          <p:cNvSpPr txBox="1"/>
          <p:nvPr>
            <p:ph idx="1" type="body"/>
          </p:nvPr>
        </p:nvSpPr>
        <p:spPr>
          <a:xfrm>
            <a:off x="3652400" y="1659900"/>
            <a:ext cx="5143500" cy="22044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8">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9">
    <p:spTree>
      <p:nvGrpSpPr>
        <p:cNvPr id="191" name="Shape 19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0">
    <p:spTree>
      <p:nvGrpSpPr>
        <p:cNvPr id="192" name="Shape 192"/>
        <p:cNvGrpSpPr/>
        <p:nvPr/>
      </p:nvGrpSpPr>
      <p:grpSpPr>
        <a:xfrm>
          <a:off x="0" y="0"/>
          <a:ext cx="0" cy="0"/>
          <a:chOff x="0" y="0"/>
          <a:chExt cx="0" cy="0"/>
        </a:xfrm>
      </p:grpSpPr>
      <p:sp>
        <p:nvSpPr>
          <p:cNvPr id="193" name="Google Shape;193;p35"/>
          <p:cNvSpPr txBox="1"/>
          <p:nvPr>
            <p:ph idx="1" type="subTitle"/>
          </p:nvPr>
        </p:nvSpPr>
        <p:spPr>
          <a:xfrm>
            <a:off x="279750" y="250465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35"/>
          <p:cNvSpPr txBox="1"/>
          <p:nvPr>
            <p:ph idx="2" type="subTitle"/>
          </p:nvPr>
        </p:nvSpPr>
        <p:spPr>
          <a:xfrm>
            <a:off x="3264906" y="250465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p35"/>
          <p:cNvSpPr txBox="1"/>
          <p:nvPr>
            <p:ph idx="3" type="subTitle"/>
          </p:nvPr>
        </p:nvSpPr>
        <p:spPr>
          <a:xfrm>
            <a:off x="6250061" y="250465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5"/>
          <p:cNvSpPr txBox="1"/>
          <p:nvPr>
            <p:ph idx="4" type="subTitle"/>
          </p:nvPr>
        </p:nvSpPr>
        <p:spPr>
          <a:xfrm>
            <a:off x="279750" y="400340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35"/>
          <p:cNvSpPr txBox="1"/>
          <p:nvPr>
            <p:ph idx="5" type="subTitle"/>
          </p:nvPr>
        </p:nvSpPr>
        <p:spPr>
          <a:xfrm>
            <a:off x="3264909" y="400340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35"/>
          <p:cNvSpPr txBox="1"/>
          <p:nvPr>
            <p:ph idx="6" type="subTitle"/>
          </p:nvPr>
        </p:nvSpPr>
        <p:spPr>
          <a:xfrm>
            <a:off x="6250068" y="4003400"/>
            <a:ext cx="26142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35"/>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1">
    <p:spTree>
      <p:nvGrpSpPr>
        <p:cNvPr id="200" name="Shape 200"/>
        <p:cNvGrpSpPr/>
        <p:nvPr/>
      </p:nvGrpSpPr>
      <p:grpSpPr>
        <a:xfrm>
          <a:off x="0" y="0"/>
          <a:ext cx="0" cy="0"/>
          <a:chOff x="0" y="0"/>
          <a:chExt cx="0" cy="0"/>
        </a:xfrm>
      </p:grpSpPr>
      <p:sp>
        <p:nvSpPr>
          <p:cNvPr id="201" name="Google Shape;201;p36"/>
          <p:cNvSpPr txBox="1"/>
          <p:nvPr>
            <p:ph idx="1" type="subTitle"/>
          </p:nvPr>
        </p:nvSpPr>
        <p:spPr>
          <a:xfrm>
            <a:off x="279750" y="1944200"/>
            <a:ext cx="42075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36"/>
          <p:cNvSpPr txBox="1"/>
          <p:nvPr>
            <p:ph idx="2" type="subTitle"/>
          </p:nvPr>
        </p:nvSpPr>
        <p:spPr>
          <a:xfrm>
            <a:off x="4656725" y="1944200"/>
            <a:ext cx="42075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36"/>
          <p:cNvSpPr txBox="1"/>
          <p:nvPr>
            <p:ph idx="3" type="body"/>
          </p:nvPr>
        </p:nvSpPr>
        <p:spPr>
          <a:xfrm>
            <a:off x="279800" y="2768000"/>
            <a:ext cx="42075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04" name="Google Shape;204;p36"/>
          <p:cNvSpPr txBox="1"/>
          <p:nvPr>
            <p:ph idx="4" type="body"/>
          </p:nvPr>
        </p:nvSpPr>
        <p:spPr>
          <a:xfrm>
            <a:off x="4656688" y="2768000"/>
            <a:ext cx="42075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05" name="Google Shape;205;p36"/>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12">
    <p:spTree>
      <p:nvGrpSpPr>
        <p:cNvPr id="206" name="Shape 206"/>
        <p:cNvGrpSpPr/>
        <p:nvPr/>
      </p:nvGrpSpPr>
      <p:grpSpPr>
        <a:xfrm>
          <a:off x="0" y="0"/>
          <a:ext cx="0" cy="0"/>
          <a:chOff x="0" y="0"/>
          <a:chExt cx="0" cy="0"/>
        </a:xfrm>
      </p:grpSpPr>
      <p:sp>
        <p:nvSpPr>
          <p:cNvPr id="207" name="Google Shape;207;p37"/>
          <p:cNvSpPr txBox="1"/>
          <p:nvPr>
            <p:ph idx="1" type="subTitle"/>
          </p:nvPr>
        </p:nvSpPr>
        <p:spPr>
          <a:xfrm>
            <a:off x="279750" y="1944200"/>
            <a:ext cx="27660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37"/>
          <p:cNvSpPr txBox="1"/>
          <p:nvPr>
            <p:ph idx="2" type="subTitle"/>
          </p:nvPr>
        </p:nvSpPr>
        <p:spPr>
          <a:xfrm>
            <a:off x="3189075" y="1944200"/>
            <a:ext cx="27660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37"/>
          <p:cNvSpPr txBox="1"/>
          <p:nvPr>
            <p:ph idx="3" type="body"/>
          </p:nvPr>
        </p:nvSpPr>
        <p:spPr>
          <a:xfrm>
            <a:off x="279775" y="2768000"/>
            <a:ext cx="27660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10" name="Google Shape;210;p37"/>
          <p:cNvSpPr txBox="1"/>
          <p:nvPr>
            <p:ph idx="4" type="body"/>
          </p:nvPr>
        </p:nvSpPr>
        <p:spPr>
          <a:xfrm>
            <a:off x="3189085" y="2768000"/>
            <a:ext cx="27660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11" name="Google Shape;211;p37"/>
          <p:cNvSpPr txBox="1"/>
          <p:nvPr>
            <p:ph idx="5" type="subTitle"/>
          </p:nvPr>
        </p:nvSpPr>
        <p:spPr>
          <a:xfrm>
            <a:off x="6098750" y="1944200"/>
            <a:ext cx="27660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37"/>
          <p:cNvSpPr txBox="1"/>
          <p:nvPr>
            <p:ph idx="6" type="body"/>
          </p:nvPr>
        </p:nvSpPr>
        <p:spPr>
          <a:xfrm>
            <a:off x="6098407" y="2768000"/>
            <a:ext cx="27660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13" name="Google Shape;213;p37"/>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p:cSld name="CUSTOM_12_1">
    <p:spTree>
      <p:nvGrpSpPr>
        <p:cNvPr id="214" name="Shape 214"/>
        <p:cNvGrpSpPr/>
        <p:nvPr/>
      </p:nvGrpSpPr>
      <p:grpSpPr>
        <a:xfrm>
          <a:off x="0" y="0"/>
          <a:ext cx="0" cy="0"/>
          <a:chOff x="0" y="0"/>
          <a:chExt cx="0" cy="0"/>
        </a:xfrm>
      </p:grpSpPr>
      <p:sp>
        <p:nvSpPr>
          <p:cNvPr id="215" name="Google Shape;215;p38"/>
          <p:cNvSpPr txBox="1"/>
          <p:nvPr>
            <p:ph idx="1" type="subTitle"/>
          </p:nvPr>
        </p:nvSpPr>
        <p:spPr>
          <a:xfrm>
            <a:off x="279750" y="1944200"/>
            <a:ext cx="20484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38"/>
          <p:cNvSpPr txBox="1"/>
          <p:nvPr>
            <p:ph idx="2" type="subTitle"/>
          </p:nvPr>
        </p:nvSpPr>
        <p:spPr>
          <a:xfrm>
            <a:off x="2452635" y="1944200"/>
            <a:ext cx="20484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8"/>
          <p:cNvSpPr txBox="1"/>
          <p:nvPr>
            <p:ph idx="3" type="body"/>
          </p:nvPr>
        </p:nvSpPr>
        <p:spPr>
          <a:xfrm>
            <a:off x="279750" y="2768000"/>
            <a:ext cx="20484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18" name="Google Shape;218;p38"/>
          <p:cNvSpPr txBox="1"/>
          <p:nvPr>
            <p:ph idx="4" type="body"/>
          </p:nvPr>
        </p:nvSpPr>
        <p:spPr>
          <a:xfrm>
            <a:off x="2452625" y="2768000"/>
            <a:ext cx="20484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19" name="Google Shape;219;p38"/>
          <p:cNvSpPr txBox="1"/>
          <p:nvPr>
            <p:ph idx="5" type="subTitle"/>
          </p:nvPr>
        </p:nvSpPr>
        <p:spPr>
          <a:xfrm>
            <a:off x="4639412" y="1944200"/>
            <a:ext cx="20484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38"/>
          <p:cNvSpPr txBox="1"/>
          <p:nvPr>
            <p:ph idx="6" type="body"/>
          </p:nvPr>
        </p:nvSpPr>
        <p:spPr>
          <a:xfrm>
            <a:off x="4639418" y="2768000"/>
            <a:ext cx="20484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21" name="Google Shape;221;p38"/>
          <p:cNvSpPr txBox="1"/>
          <p:nvPr>
            <p:ph idx="7" type="subTitle"/>
          </p:nvPr>
        </p:nvSpPr>
        <p:spPr>
          <a:xfrm>
            <a:off x="6815900" y="1944200"/>
            <a:ext cx="2048400" cy="10548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38"/>
          <p:cNvSpPr txBox="1"/>
          <p:nvPr>
            <p:ph idx="8" type="body"/>
          </p:nvPr>
        </p:nvSpPr>
        <p:spPr>
          <a:xfrm>
            <a:off x="6815979" y="2768000"/>
            <a:ext cx="2048400" cy="19863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23" name="Google Shape;223;p38"/>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CUSTOM_13">
    <p:spTree>
      <p:nvGrpSpPr>
        <p:cNvPr id="224" name="Shape 224"/>
        <p:cNvGrpSpPr/>
        <p:nvPr/>
      </p:nvGrpSpPr>
      <p:grpSpPr>
        <a:xfrm>
          <a:off x="0" y="0"/>
          <a:ext cx="0" cy="0"/>
          <a:chOff x="0" y="0"/>
          <a:chExt cx="0" cy="0"/>
        </a:xfrm>
      </p:grpSpPr>
      <p:sp>
        <p:nvSpPr>
          <p:cNvPr id="225" name="Google Shape;225;p39"/>
          <p:cNvSpPr/>
          <p:nvPr/>
        </p:nvSpPr>
        <p:spPr>
          <a:xfrm>
            <a:off x="2207875" y="1499833"/>
            <a:ext cx="4728300" cy="3213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39"/>
          <p:cNvSpPr/>
          <p:nvPr>
            <p:ph idx="2" type="pic"/>
          </p:nvPr>
        </p:nvSpPr>
        <p:spPr>
          <a:xfrm>
            <a:off x="2314978" y="1606935"/>
            <a:ext cx="4514100" cy="2998800"/>
          </a:xfrm>
          <a:prstGeom prst="roundRect">
            <a:avLst>
              <a:gd fmla="val 1993" name="adj"/>
            </a:avLst>
          </a:prstGeom>
          <a:noFill/>
          <a:ln>
            <a:noFill/>
          </a:ln>
        </p:spPr>
      </p:sp>
      <p:sp>
        <p:nvSpPr>
          <p:cNvPr id="227" name="Google Shape;227;p39"/>
          <p:cNvSpPr txBox="1"/>
          <p:nvPr>
            <p:ph type="title"/>
          </p:nvPr>
        </p:nvSpPr>
        <p:spPr>
          <a:xfrm>
            <a:off x="279750" y="373425"/>
            <a:ext cx="8584500" cy="18237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14">
    <p:spTree>
      <p:nvGrpSpPr>
        <p:cNvPr id="228" name="Shape 228"/>
        <p:cNvGrpSpPr/>
        <p:nvPr/>
      </p:nvGrpSpPr>
      <p:grpSpPr>
        <a:xfrm>
          <a:off x="0" y="0"/>
          <a:ext cx="0" cy="0"/>
          <a:chOff x="0" y="0"/>
          <a:chExt cx="0" cy="0"/>
        </a:xfrm>
      </p:grpSpPr>
      <p:sp>
        <p:nvSpPr>
          <p:cNvPr id="229" name="Google Shape;229;p40"/>
          <p:cNvSpPr txBox="1"/>
          <p:nvPr>
            <p:ph idx="1" type="subTitle"/>
          </p:nvPr>
        </p:nvSpPr>
        <p:spPr>
          <a:xfrm>
            <a:off x="279750" y="3591975"/>
            <a:ext cx="4100700" cy="4746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0" name="Google Shape;230;p40"/>
          <p:cNvSpPr txBox="1"/>
          <p:nvPr>
            <p:ph idx="2" type="body"/>
          </p:nvPr>
        </p:nvSpPr>
        <p:spPr>
          <a:xfrm>
            <a:off x="279600" y="4066575"/>
            <a:ext cx="4100700" cy="7899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31" name="Google Shape;231;p40"/>
          <p:cNvSpPr/>
          <p:nvPr/>
        </p:nvSpPr>
        <p:spPr>
          <a:xfrm>
            <a:off x="815838" y="1499825"/>
            <a:ext cx="3028500" cy="2058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40"/>
          <p:cNvSpPr/>
          <p:nvPr>
            <p:ph idx="3" type="pic"/>
          </p:nvPr>
        </p:nvSpPr>
        <p:spPr>
          <a:xfrm>
            <a:off x="884439" y="1568427"/>
            <a:ext cx="2891400" cy="1920900"/>
          </a:xfrm>
          <a:prstGeom prst="roundRect">
            <a:avLst>
              <a:gd fmla="val 1993" name="adj"/>
            </a:avLst>
          </a:prstGeom>
          <a:noFill/>
          <a:ln>
            <a:noFill/>
          </a:ln>
        </p:spPr>
      </p:sp>
      <p:sp>
        <p:nvSpPr>
          <p:cNvPr id="233" name="Google Shape;233;p40"/>
          <p:cNvSpPr txBox="1"/>
          <p:nvPr>
            <p:ph type="title"/>
          </p:nvPr>
        </p:nvSpPr>
        <p:spPr>
          <a:xfrm>
            <a:off x="279750" y="373425"/>
            <a:ext cx="8584500" cy="9669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40"/>
          <p:cNvSpPr txBox="1"/>
          <p:nvPr>
            <p:ph idx="4" type="subTitle"/>
          </p:nvPr>
        </p:nvSpPr>
        <p:spPr>
          <a:xfrm>
            <a:off x="4763550" y="3591975"/>
            <a:ext cx="4100700" cy="4746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5" name="Google Shape;235;p40"/>
          <p:cNvSpPr txBox="1"/>
          <p:nvPr>
            <p:ph idx="5" type="body"/>
          </p:nvPr>
        </p:nvSpPr>
        <p:spPr>
          <a:xfrm>
            <a:off x="4763400" y="4066575"/>
            <a:ext cx="4100700" cy="7899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36" name="Google Shape;236;p40"/>
          <p:cNvSpPr/>
          <p:nvPr/>
        </p:nvSpPr>
        <p:spPr>
          <a:xfrm>
            <a:off x="5299638" y="1499825"/>
            <a:ext cx="3028500" cy="2058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40"/>
          <p:cNvSpPr/>
          <p:nvPr>
            <p:ph idx="6" type="pic"/>
          </p:nvPr>
        </p:nvSpPr>
        <p:spPr>
          <a:xfrm>
            <a:off x="5368239" y="1568427"/>
            <a:ext cx="2891400" cy="1920900"/>
          </a:xfrm>
          <a:prstGeom prst="roundRect">
            <a:avLst>
              <a:gd fmla="val 1993" name="adj"/>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
  <p:cSld name="CUSTOM_14_1">
    <p:spTree>
      <p:nvGrpSpPr>
        <p:cNvPr id="238" name="Shape 238"/>
        <p:cNvGrpSpPr/>
        <p:nvPr/>
      </p:nvGrpSpPr>
      <p:grpSpPr>
        <a:xfrm>
          <a:off x="0" y="0"/>
          <a:ext cx="0" cy="0"/>
          <a:chOff x="0" y="0"/>
          <a:chExt cx="0" cy="0"/>
        </a:xfrm>
      </p:grpSpPr>
      <p:sp>
        <p:nvSpPr>
          <p:cNvPr id="239" name="Google Shape;239;p41"/>
          <p:cNvSpPr txBox="1"/>
          <p:nvPr>
            <p:ph idx="1" type="subTitle"/>
          </p:nvPr>
        </p:nvSpPr>
        <p:spPr>
          <a:xfrm>
            <a:off x="279750" y="3591975"/>
            <a:ext cx="2675400" cy="4746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41"/>
          <p:cNvSpPr txBox="1"/>
          <p:nvPr>
            <p:ph idx="2" type="subTitle"/>
          </p:nvPr>
        </p:nvSpPr>
        <p:spPr>
          <a:xfrm>
            <a:off x="3234228" y="3591975"/>
            <a:ext cx="2675400" cy="4746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41"/>
          <p:cNvSpPr txBox="1"/>
          <p:nvPr>
            <p:ph idx="3" type="body"/>
          </p:nvPr>
        </p:nvSpPr>
        <p:spPr>
          <a:xfrm>
            <a:off x="279725" y="3962675"/>
            <a:ext cx="2675400" cy="8937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42" name="Google Shape;242;p41"/>
          <p:cNvSpPr txBox="1"/>
          <p:nvPr>
            <p:ph idx="4" type="body"/>
          </p:nvPr>
        </p:nvSpPr>
        <p:spPr>
          <a:xfrm>
            <a:off x="3234325" y="3962675"/>
            <a:ext cx="2675400" cy="8937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43" name="Google Shape;243;p41"/>
          <p:cNvSpPr/>
          <p:nvPr/>
        </p:nvSpPr>
        <p:spPr>
          <a:xfrm>
            <a:off x="584100" y="1499825"/>
            <a:ext cx="2066700" cy="2058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41"/>
          <p:cNvSpPr/>
          <p:nvPr>
            <p:ph idx="5" type="pic"/>
          </p:nvPr>
        </p:nvSpPr>
        <p:spPr>
          <a:xfrm>
            <a:off x="667211" y="1568427"/>
            <a:ext cx="1900500" cy="1920900"/>
          </a:xfrm>
          <a:prstGeom prst="roundRect">
            <a:avLst>
              <a:gd fmla="val 1993" name="adj"/>
            </a:avLst>
          </a:prstGeom>
          <a:noFill/>
          <a:ln>
            <a:noFill/>
          </a:ln>
        </p:spPr>
      </p:sp>
      <p:sp>
        <p:nvSpPr>
          <p:cNvPr id="245" name="Google Shape;245;p41"/>
          <p:cNvSpPr txBox="1"/>
          <p:nvPr>
            <p:ph idx="6" type="subTitle"/>
          </p:nvPr>
        </p:nvSpPr>
        <p:spPr>
          <a:xfrm>
            <a:off x="6188922" y="3591975"/>
            <a:ext cx="2675400" cy="4746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20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41"/>
          <p:cNvSpPr txBox="1"/>
          <p:nvPr>
            <p:ph idx="7" type="body"/>
          </p:nvPr>
        </p:nvSpPr>
        <p:spPr>
          <a:xfrm>
            <a:off x="6188725" y="3962675"/>
            <a:ext cx="2675400" cy="893700"/>
          </a:xfrm>
          <a:prstGeom prst="rect">
            <a:avLst/>
          </a:prstGeom>
        </p:spPr>
        <p:txBody>
          <a:bodyPr anchorCtr="0" anchor="t" bIns="91425" lIns="91425" spcFirstLastPara="1" rIns="91425" wrap="square" tIns="91425">
            <a:sp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247" name="Google Shape;247;p41"/>
          <p:cNvSpPr/>
          <p:nvPr/>
        </p:nvSpPr>
        <p:spPr>
          <a:xfrm>
            <a:off x="3546200" y="1499825"/>
            <a:ext cx="2066700" cy="2058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41"/>
          <p:cNvSpPr/>
          <p:nvPr>
            <p:ph idx="8" type="pic"/>
          </p:nvPr>
        </p:nvSpPr>
        <p:spPr>
          <a:xfrm>
            <a:off x="3629311" y="1568427"/>
            <a:ext cx="1900500" cy="1920900"/>
          </a:xfrm>
          <a:prstGeom prst="roundRect">
            <a:avLst>
              <a:gd fmla="val 1993" name="adj"/>
            </a:avLst>
          </a:prstGeom>
          <a:noFill/>
          <a:ln>
            <a:noFill/>
          </a:ln>
        </p:spPr>
      </p:sp>
      <p:sp>
        <p:nvSpPr>
          <p:cNvPr id="249" name="Google Shape;249;p41"/>
          <p:cNvSpPr/>
          <p:nvPr/>
        </p:nvSpPr>
        <p:spPr>
          <a:xfrm>
            <a:off x="6508300" y="1499825"/>
            <a:ext cx="2066700" cy="20580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41"/>
          <p:cNvSpPr/>
          <p:nvPr>
            <p:ph idx="9" type="pic"/>
          </p:nvPr>
        </p:nvSpPr>
        <p:spPr>
          <a:xfrm>
            <a:off x="6591411" y="1568427"/>
            <a:ext cx="1900500" cy="1920900"/>
          </a:xfrm>
          <a:prstGeom prst="roundRect">
            <a:avLst>
              <a:gd fmla="val 1993" name="adj"/>
            </a:avLst>
          </a:prstGeom>
          <a:noFill/>
          <a:ln>
            <a:noFill/>
          </a:ln>
        </p:spPr>
      </p:sp>
      <p:sp>
        <p:nvSpPr>
          <p:cNvPr id="251" name="Google Shape;251;p41"/>
          <p:cNvSpPr txBox="1"/>
          <p:nvPr>
            <p:ph type="title"/>
          </p:nvPr>
        </p:nvSpPr>
        <p:spPr>
          <a:xfrm>
            <a:off x="279750" y="373425"/>
            <a:ext cx="8584500" cy="966900"/>
          </a:xfrm>
          <a:prstGeom prst="rect">
            <a:avLst/>
          </a:prstGeom>
        </p:spPr>
        <p:txBody>
          <a:bodyPr anchorCtr="0" anchor="t" bIns="91425" lIns="91425" spcFirstLastPara="1" rIns="91425" wrap="square" tIns="91425">
            <a:spAutoFit/>
          </a:bodyPr>
          <a:lstStyle>
            <a:lvl1pPr lvl="0" algn="ctr">
              <a:spcBef>
                <a:spcPts val="0"/>
              </a:spcBef>
              <a:spcAft>
                <a:spcPts val="0"/>
              </a:spcAft>
              <a:buSzPts val="4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15">
    <p:spTree>
      <p:nvGrpSpPr>
        <p:cNvPr id="252" name="Shape 252"/>
        <p:cNvGrpSpPr/>
        <p:nvPr/>
      </p:nvGrpSpPr>
      <p:grpSpPr>
        <a:xfrm>
          <a:off x="0" y="0"/>
          <a:ext cx="0" cy="0"/>
          <a:chOff x="0" y="0"/>
          <a:chExt cx="0" cy="0"/>
        </a:xfrm>
      </p:grpSpPr>
      <p:sp>
        <p:nvSpPr>
          <p:cNvPr id="253" name="Google Shape;253;p42"/>
          <p:cNvSpPr/>
          <p:nvPr/>
        </p:nvSpPr>
        <p:spPr>
          <a:xfrm>
            <a:off x="3968594" y="114300"/>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42"/>
          <p:cNvSpPr/>
          <p:nvPr>
            <p:ph idx="2" type="pic"/>
          </p:nvPr>
        </p:nvSpPr>
        <p:spPr>
          <a:xfrm>
            <a:off x="4027966" y="163306"/>
            <a:ext cx="1357500" cy="1372200"/>
          </a:xfrm>
          <a:prstGeom prst="roundRect">
            <a:avLst>
              <a:gd fmla="val 1993" name="adj"/>
            </a:avLst>
          </a:prstGeom>
          <a:noFill/>
          <a:ln>
            <a:noFill/>
          </a:ln>
        </p:spPr>
      </p:sp>
      <p:sp>
        <p:nvSpPr>
          <p:cNvPr id="255" name="Google Shape;255;p42"/>
          <p:cNvSpPr/>
          <p:nvPr/>
        </p:nvSpPr>
        <p:spPr>
          <a:xfrm>
            <a:off x="5788609" y="114300"/>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42"/>
          <p:cNvSpPr/>
          <p:nvPr>
            <p:ph idx="3" type="pic"/>
          </p:nvPr>
        </p:nvSpPr>
        <p:spPr>
          <a:xfrm>
            <a:off x="5847981" y="163306"/>
            <a:ext cx="1357500" cy="1372200"/>
          </a:xfrm>
          <a:prstGeom prst="roundRect">
            <a:avLst>
              <a:gd fmla="val 1993" name="adj"/>
            </a:avLst>
          </a:prstGeom>
          <a:noFill/>
          <a:ln>
            <a:noFill/>
          </a:ln>
        </p:spPr>
      </p:sp>
      <p:sp>
        <p:nvSpPr>
          <p:cNvPr id="257" name="Google Shape;257;p42"/>
          <p:cNvSpPr/>
          <p:nvPr/>
        </p:nvSpPr>
        <p:spPr>
          <a:xfrm>
            <a:off x="7553297" y="114300"/>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42"/>
          <p:cNvSpPr/>
          <p:nvPr>
            <p:ph idx="4" type="pic"/>
          </p:nvPr>
        </p:nvSpPr>
        <p:spPr>
          <a:xfrm>
            <a:off x="7612669" y="163306"/>
            <a:ext cx="1357500" cy="1372200"/>
          </a:xfrm>
          <a:prstGeom prst="roundRect">
            <a:avLst>
              <a:gd fmla="val 1993" name="adj"/>
            </a:avLst>
          </a:prstGeom>
          <a:noFill/>
          <a:ln>
            <a:noFill/>
          </a:ln>
        </p:spPr>
      </p:sp>
      <p:sp>
        <p:nvSpPr>
          <p:cNvPr id="259" name="Google Shape;259;p42"/>
          <p:cNvSpPr/>
          <p:nvPr/>
        </p:nvSpPr>
        <p:spPr>
          <a:xfrm>
            <a:off x="3968594" y="1812598"/>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42"/>
          <p:cNvSpPr/>
          <p:nvPr>
            <p:ph idx="5" type="pic"/>
          </p:nvPr>
        </p:nvSpPr>
        <p:spPr>
          <a:xfrm>
            <a:off x="4027966" y="1861605"/>
            <a:ext cx="1357500" cy="1372200"/>
          </a:xfrm>
          <a:prstGeom prst="roundRect">
            <a:avLst>
              <a:gd fmla="val 1993" name="adj"/>
            </a:avLst>
          </a:prstGeom>
          <a:noFill/>
          <a:ln>
            <a:noFill/>
          </a:ln>
        </p:spPr>
      </p:sp>
      <p:sp>
        <p:nvSpPr>
          <p:cNvPr id="261" name="Google Shape;261;p42"/>
          <p:cNvSpPr/>
          <p:nvPr/>
        </p:nvSpPr>
        <p:spPr>
          <a:xfrm>
            <a:off x="5788609" y="1812598"/>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 name="Google Shape;262;p42"/>
          <p:cNvSpPr/>
          <p:nvPr>
            <p:ph idx="6" type="pic"/>
          </p:nvPr>
        </p:nvSpPr>
        <p:spPr>
          <a:xfrm>
            <a:off x="5847981" y="1861605"/>
            <a:ext cx="1357500" cy="1372200"/>
          </a:xfrm>
          <a:prstGeom prst="roundRect">
            <a:avLst>
              <a:gd fmla="val 1993" name="adj"/>
            </a:avLst>
          </a:prstGeom>
          <a:noFill/>
          <a:ln>
            <a:noFill/>
          </a:ln>
        </p:spPr>
      </p:sp>
      <p:sp>
        <p:nvSpPr>
          <p:cNvPr id="263" name="Google Shape;263;p42"/>
          <p:cNvSpPr/>
          <p:nvPr/>
        </p:nvSpPr>
        <p:spPr>
          <a:xfrm>
            <a:off x="7553297" y="1812598"/>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 name="Google Shape;264;p42"/>
          <p:cNvSpPr/>
          <p:nvPr>
            <p:ph idx="7" type="pic"/>
          </p:nvPr>
        </p:nvSpPr>
        <p:spPr>
          <a:xfrm>
            <a:off x="7612669" y="1861605"/>
            <a:ext cx="1357500" cy="1372200"/>
          </a:xfrm>
          <a:prstGeom prst="roundRect">
            <a:avLst>
              <a:gd fmla="val 1993" name="adj"/>
            </a:avLst>
          </a:prstGeom>
          <a:noFill/>
          <a:ln>
            <a:noFill/>
          </a:ln>
        </p:spPr>
      </p:sp>
      <p:sp>
        <p:nvSpPr>
          <p:cNvPr id="265" name="Google Shape;265;p42"/>
          <p:cNvSpPr/>
          <p:nvPr/>
        </p:nvSpPr>
        <p:spPr>
          <a:xfrm>
            <a:off x="3968594" y="3559831"/>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 name="Google Shape;266;p42"/>
          <p:cNvSpPr/>
          <p:nvPr>
            <p:ph idx="8" type="pic"/>
          </p:nvPr>
        </p:nvSpPr>
        <p:spPr>
          <a:xfrm>
            <a:off x="4027966" y="3608837"/>
            <a:ext cx="1357500" cy="1372200"/>
          </a:xfrm>
          <a:prstGeom prst="roundRect">
            <a:avLst>
              <a:gd fmla="val 1993" name="adj"/>
            </a:avLst>
          </a:prstGeom>
          <a:noFill/>
          <a:ln>
            <a:noFill/>
          </a:ln>
        </p:spPr>
      </p:sp>
      <p:sp>
        <p:nvSpPr>
          <p:cNvPr id="267" name="Google Shape;267;p42"/>
          <p:cNvSpPr/>
          <p:nvPr/>
        </p:nvSpPr>
        <p:spPr>
          <a:xfrm>
            <a:off x="5788609" y="3559831"/>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 name="Google Shape;268;p42"/>
          <p:cNvSpPr/>
          <p:nvPr>
            <p:ph idx="9" type="pic"/>
          </p:nvPr>
        </p:nvSpPr>
        <p:spPr>
          <a:xfrm>
            <a:off x="5847981" y="3608837"/>
            <a:ext cx="1357500" cy="1372200"/>
          </a:xfrm>
          <a:prstGeom prst="roundRect">
            <a:avLst>
              <a:gd fmla="val 1993" name="adj"/>
            </a:avLst>
          </a:prstGeom>
          <a:noFill/>
          <a:ln>
            <a:noFill/>
          </a:ln>
        </p:spPr>
      </p:sp>
      <p:sp>
        <p:nvSpPr>
          <p:cNvPr id="269" name="Google Shape;269;p42"/>
          <p:cNvSpPr/>
          <p:nvPr/>
        </p:nvSpPr>
        <p:spPr>
          <a:xfrm>
            <a:off x="7553297" y="3559831"/>
            <a:ext cx="1476300" cy="14703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42"/>
          <p:cNvSpPr/>
          <p:nvPr>
            <p:ph idx="13" type="pic"/>
          </p:nvPr>
        </p:nvSpPr>
        <p:spPr>
          <a:xfrm>
            <a:off x="7612669" y="3608837"/>
            <a:ext cx="1357500" cy="1372200"/>
          </a:xfrm>
          <a:prstGeom prst="roundRect">
            <a:avLst>
              <a:gd fmla="val 1993" name="adj"/>
            </a:avLst>
          </a:prstGeom>
          <a:noFill/>
          <a:ln>
            <a:noFill/>
          </a:ln>
        </p:spPr>
      </p:sp>
      <p:sp>
        <p:nvSpPr>
          <p:cNvPr id="271" name="Google Shape;271;p42"/>
          <p:cNvSpPr txBox="1"/>
          <p:nvPr>
            <p:ph type="title"/>
          </p:nvPr>
        </p:nvSpPr>
        <p:spPr>
          <a:xfrm>
            <a:off x="339450" y="704675"/>
            <a:ext cx="3226200" cy="1604100"/>
          </a:xfrm>
          <a:prstGeom prst="rect">
            <a:avLst/>
          </a:prstGeom>
        </p:spPr>
        <p:txBody>
          <a:bodyPr anchorCtr="0" anchor="t" bIns="91425" lIns="91425" spcFirstLastPara="1" rIns="91425" wrap="square" tIns="91425">
            <a:spAutoFit/>
          </a:bodyPr>
          <a:lstStyle>
            <a:lvl1pPr lvl="0">
              <a:spcBef>
                <a:spcPts val="0"/>
              </a:spcBef>
              <a:spcAft>
                <a:spcPts val="0"/>
              </a:spcAft>
              <a:buSzPts val="48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9">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5_1">
    <p:spTree>
      <p:nvGrpSpPr>
        <p:cNvPr id="272" name="Shape 272"/>
        <p:cNvGrpSpPr/>
        <p:nvPr/>
      </p:nvGrpSpPr>
      <p:grpSpPr>
        <a:xfrm>
          <a:off x="0" y="0"/>
          <a:ext cx="0" cy="0"/>
          <a:chOff x="0" y="0"/>
          <a:chExt cx="0" cy="0"/>
        </a:xfrm>
      </p:grpSpPr>
      <p:sp>
        <p:nvSpPr>
          <p:cNvPr id="273" name="Google Shape;273;p43"/>
          <p:cNvSpPr txBox="1"/>
          <p:nvPr>
            <p:ph type="title"/>
          </p:nvPr>
        </p:nvSpPr>
        <p:spPr>
          <a:xfrm>
            <a:off x="2077050" y="1769700"/>
            <a:ext cx="4989900" cy="1604100"/>
          </a:xfrm>
          <a:prstGeom prst="rect">
            <a:avLst/>
          </a:prstGeom>
        </p:spPr>
        <p:txBody>
          <a:bodyPr anchorCtr="0" anchor="t" bIns="91425" lIns="91425" spcFirstLastPara="1" rIns="91425" wrap="square" tIns="91425">
            <a:spAutoFit/>
          </a:bodyPr>
          <a:lstStyle>
            <a:lvl1pPr lvl="0">
              <a:spcBef>
                <a:spcPts val="0"/>
              </a:spcBef>
              <a:spcAft>
                <a:spcPts val="0"/>
              </a:spcAft>
              <a:buSzPts val="4800"/>
              <a:buFont typeface="Prat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pos="5688">
          <p15:clr>
            <a:srgbClr val="E46962"/>
          </p15:clr>
        </p15:guide>
        <p15:guide id="2" orient="horz" pos="72">
          <p15:clr>
            <a:srgbClr val="E46962"/>
          </p15:clr>
        </p15:guide>
        <p15:guide id="3" orient="horz" pos="3169">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theme" Target="../theme/theme3.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943525" y="360950"/>
            <a:ext cx="7681200" cy="1823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lt1"/>
              </a:buClr>
              <a:buSzPts val="4800"/>
              <a:buFont typeface="Prata"/>
              <a:buNone/>
              <a:defRPr sz="4800">
                <a:solidFill>
                  <a:schemeClr val="lt1"/>
                </a:solidFill>
                <a:latin typeface="Prata"/>
                <a:ea typeface="Prata"/>
                <a:cs typeface="Prata"/>
                <a:sym typeface="Prata"/>
              </a:defRPr>
            </a:lvl1pPr>
            <a:lvl2pPr lvl="1">
              <a:spcBef>
                <a:spcPts val="0"/>
              </a:spcBef>
              <a:spcAft>
                <a:spcPts val="0"/>
              </a:spcAft>
              <a:buSzPts val="1400"/>
              <a:buFont typeface="Prata"/>
              <a:buNone/>
              <a:defRPr>
                <a:latin typeface="Prata"/>
                <a:ea typeface="Prata"/>
                <a:cs typeface="Prata"/>
                <a:sym typeface="Prata"/>
              </a:defRPr>
            </a:lvl2pPr>
            <a:lvl3pPr lvl="2">
              <a:spcBef>
                <a:spcPts val="0"/>
              </a:spcBef>
              <a:spcAft>
                <a:spcPts val="0"/>
              </a:spcAft>
              <a:buSzPts val="1400"/>
              <a:buFont typeface="Prata"/>
              <a:buNone/>
              <a:defRPr>
                <a:latin typeface="Prata"/>
                <a:ea typeface="Prata"/>
                <a:cs typeface="Prata"/>
                <a:sym typeface="Prata"/>
              </a:defRPr>
            </a:lvl3pPr>
            <a:lvl4pPr lvl="3">
              <a:spcBef>
                <a:spcPts val="0"/>
              </a:spcBef>
              <a:spcAft>
                <a:spcPts val="0"/>
              </a:spcAft>
              <a:buSzPts val="1400"/>
              <a:buFont typeface="Prata"/>
              <a:buNone/>
              <a:defRPr>
                <a:latin typeface="Prata"/>
                <a:ea typeface="Prata"/>
                <a:cs typeface="Prata"/>
                <a:sym typeface="Prata"/>
              </a:defRPr>
            </a:lvl4pPr>
            <a:lvl5pPr lvl="4">
              <a:spcBef>
                <a:spcPts val="0"/>
              </a:spcBef>
              <a:spcAft>
                <a:spcPts val="0"/>
              </a:spcAft>
              <a:buSzPts val="1400"/>
              <a:buFont typeface="Prata"/>
              <a:buNone/>
              <a:defRPr>
                <a:latin typeface="Prata"/>
                <a:ea typeface="Prata"/>
                <a:cs typeface="Prata"/>
                <a:sym typeface="Prata"/>
              </a:defRPr>
            </a:lvl5pPr>
            <a:lvl6pPr lvl="5">
              <a:spcBef>
                <a:spcPts val="0"/>
              </a:spcBef>
              <a:spcAft>
                <a:spcPts val="0"/>
              </a:spcAft>
              <a:buSzPts val="1400"/>
              <a:buFont typeface="Prata"/>
              <a:buNone/>
              <a:defRPr>
                <a:latin typeface="Prata"/>
                <a:ea typeface="Prata"/>
                <a:cs typeface="Prata"/>
                <a:sym typeface="Prata"/>
              </a:defRPr>
            </a:lvl6pPr>
            <a:lvl7pPr lvl="6">
              <a:spcBef>
                <a:spcPts val="0"/>
              </a:spcBef>
              <a:spcAft>
                <a:spcPts val="0"/>
              </a:spcAft>
              <a:buSzPts val="1400"/>
              <a:buFont typeface="Prata"/>
              <a:buNone/>
              <a:defRPr>
                <a:latin typeface="Prata"/>
                <a:ea typeface="Prata"/>
                <a:cs typeface="Prata"/>
                <a:sym typeface="Prata"/>
              </a:defRPr>
            </a:lvl7pPr>
            <a:lvl8pPr lvl="7">
              <a:spcBef>
                <a:spcPts val="0"/>
              </a:spcBef>
              <a:spcAft>
                <a:spcPts val="0"/>
              </a:spcAft>
              <a:buSzPts val="1400"/>
              <a:buFont typeface="Prata"/>
              <a:buNone/>
              <a:defRPr>
                <a:latin typeface="Prata"/>
                <a:ea typeface="Prata"/>
                <a:cs typeface="Prata"/>
                <a:sym typeface="Prata"/>
              </a:defRPr>
            </a:lvl8pPr>
            <a:lvl9pPr lvl="8">
              <a:spcBef>
                <a:spcPts val="0"/>
              </a:spcBef>
              <a:spcAft>
                <a:spcPts val="0"/>
              </a:spcAft>
              <a:buSzPts val="1400"/>
              <a:buFont typeface="Prata"/>
              <a:buNone/>
              <a:defRPr>
                <a:latin typeface="Prata"/>
                <a:ea typeface="Prata"/>
                <a:cs typeface="Prata"/>
                <a:sym typeface="Prata"/>
              </a:defRPr>
            </a:lvl9pPr>
          </a:lstStyle>
          <a:p/>
        </p:txBody>
      </p:sp>
      <p:sp>
        <p:nvSpPr>
          <p:cNvPr id="126" name="Google Shape;126;p13"/>
          <p:cNvSpPr txBox="1"/>
          <p:nvPr>
            <p:ph idx="1" type="body"/>
          </p:nvPr>
        </p:nvSpPr>
        <p:spPr>
          <a:xfrm>
            <a:off x="943525" y="2925575"/>
            <a:ext cx="6896100" cy="1184100"/>
          </a:xfrm>
          <a:prstGeom prst="rect">
            <a:avLst/>
          </a:prstGeom>
          <a:noFill/>
          <a:ln>
            <a:noFill/>
          </a:ln>
        </p:spPr>
        <p:txBody>
          <a:bodyPr anchorCtr="0" anchor="t" bIns="91425" lIns="91425" spcFirstLastPara="1" rIns="91425" wrap="square" tIns="91425">
            <a:spAutoFit/>
          </a:bodyPr>
          <a:lstStyle>
            <a:lvl1pPr indent="-292100" lvl="0" marL="4572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1pPr>
            <a:lvl2pPr indent="-292100" lvl="1" marL="9144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2pPr>
            <a:lvl3pPr indent="-292100" lvl="2" marL="13716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3pPr>
            <a:lvl4pPr indent="-292100" lvl="3" marL="18288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4pPr>
            <a:lvl5pPr indent="-292100" lvl="4" marL="22860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5pPr>
            <a:lvl6pPr indent="-292100" lvl="5" marL="27432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6pPr>
            <a:lvl7pPr indent="-292100" lvl="6" marL="32004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7pPr>
            <a:lvl8pPr indent="-292100" lvl="7" marL="36576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8pPr>
            <a:lvl9pPr indent="-292100" lvl="8" marL="4114800">
              <a:spcBef>
                <a:spcPts val="0"/>
              </a:spcBef>
              <a:spcAft>
                <a:spcPts val="0"/>
              </a:spcAft>
              <a:buClr>
                <a:schemeClr val="dk2"/>
              </a:buClr>
              <a:buSzPts val="1000"/>
              <a:buFont typeface="Space Mono"/>
              <a:buChar char="■"/>
              <a:defRPr sz="1000">
                <a:solidFill>
                  <a:schemeClr val="dk2"/>
                </a:solidFill>
                <a:latin typeface="Space Mono"/>
                <a:ea typeface="Space Mono"/>
                <a:cs typeface="Space Mono"/>
                <a:sym typeface="Space Mono"/>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2">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5.jpg"/><Relationship Id="rId4" Type="http://schemas.openxmlformats.org/officeDocument/2006/relationships/image" Target="../media/image9.jpg"/><Relationship Id="rId5"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30.jpg"/><Relationship Id="rId9" Type="http://schemas.openxmlformats.org/officeDocument/2006/relationships/image" Target="../media/image19.jpg"/><Relationship Id="rId5" Type="http://schemas.openxmlformats.org/officeDocument/2006/relationships/image" Target="../media/image12.jpg"/><Relationship Id="rId6" Type="http://schemas.openxmlformats.org/officeDocument/2006/relationships/image" Target="../media/image6.jpg"/><Relationship Id="rId7" Type="http://schemas.openxmlformats.org/officeDocument/2006/relationships/image" Target="../media/image34.jpg"/><Relationship Id="rId8" Type="http://schemas.openxmlformats.org/officeDocument/2006/relationships/image" Target="../media/image11.jpg"/><Relationship Id="rId11" Type="http://schemas.openxmlformats.org/officeDocument/2006/relationships/image" Target="../media/image2.jpg"/><Relationship Id="rId10" Type="http://schemas.openxmlformats.org/officeDocument/2006/relationships/image" Target="../media/image4.jpg"/><Relationship Id="rId12"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4"/>
          <p:cNvSpPr txBox="1"/>
          <p:nvPr/>
        </p:nvSpPr>
        <p:spPr>
          <a:xfrm>
            <a:off x="284325" y="2873350"/>
            <a:ext cx="2366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Space Mono"/>
                <a:ea typeface="Space Mono"/>
                <a:cs typeface="Space Mono"/>
                <a:sym typeface="Space Mono"/>
              </a:rPr>
              <a:t>Jessica Allyson</a:t>
            </a:r>
            <a:endParaRPr>
              <a:solidFill>
                <a:schemeClr val="dk2"/>
              </a:solidFill>
              <a:latin typeface="Space Mono"/>
              <a:ea typeface="Space Mono"/>
              <a:cs typeface="Space Mono"/>
              <a:sym typeface="Space Mono"/>
            </a:endParaRPr>
          </a:p>
          <a:p>
            <a:pPr indent="0" lvl="0" marL="0" rtl="0" algn="l">
              <a:spcBef>
                <a:spcPts val="0"/>
              </a:spcBef>
              <a:spcAft>
                <a:spcPts val="0"/>
              </a:spcAft>
              <a:buNone/>
            </a:pPr>
            <a:r>
              <a:t/>
            </a:r>
            <a:endParaRPr>
              <a:solidFill>
                <a:schemeClr val="dk2"/>
              </a:solidFill>
              <a:latin typeface="Space Mono"/>
              <a:ea typeface="Space Mono"/>
              <a:cs typeface="Space Mono"/>
              <a:sym typeface="Space Mono"/>
            </a:endParaRPr>
          </a:p>
          <a:p>
            <a:pPr indent="0" lvl="0" marL="0" rtl="0" algn="l">
              <a:spcBef>
                <a:spcPts val="0"/>
              </a:spcBef>
              <a:spcAft>
                <a:spcPts val="0"/>
              </a:spcAft>
              <a:buNone/>
            </a:pPr>
            <a:r>
              <a:rPr lang="en">
                <a:solidFill>
                  <a:schemeClr val="dk2"/>
                </a:solidFill>
                <a:latin typeface="Space Mono"/>
                <a:ea typeface="Space Mono"/>
                <a:cs typeface="Space Mono"/>
                <a:sym typeface="Space Mono"/>
              </a:rPr>
              <a:t>Haiku Canada Weekend</a:t>
            </a:r>
            <a:endParaRPr>
              <a:solidFill>
                <a:schemeClr val="dk2"/>
              </a:solidFill>
              <a:latin typeface="Space Mono"/>
              <a:ea typeface="Space Mono"/>
              <a:cs typeface="Space Mono"/>
              <a:sym typeface="Space Mono"/>
            </a:endParaRPr>
          </a:p>
          <a:p>
            <a:pPr indent="0" lvl="0" marL="0" rtl="0" algn="l">
              <a:spcBef>
                <a:spcPts val="0"/>
              </a:spcBef>
              <a:spcAft>
                <a:spcPts val="0"/>
              </a:spcAft>
              <a:buNone/>
            </a:pPr>
            <a:r>
              <a:t/>
            </a:r>
            <a:endParaRPr>
              <a:solidFill>
                <a:schemeClr val="dk2"/>
              </a:solidFill>
              <a:latin typeface="Space Mono"/>
              <a:ea typeface="Space Mono"/>
              <a:cs typeface="Space Mono"/>
              <a:sym typeface="Space Mono"/>
            </a:endParaRPr>
          </a:p>
          <a:p>
            <a:pPr indent="0" lvl="0" marL="0" rtl="0" algn="l">
              <a:spcBef>
                <a:spcPts val="0"/>
              </a:spcBef>
              <a:spcAft>
                <a:spcPts val="0"/>
              </a:spcAft>
              <a:buNone/>
            </a:pPr>
            <a:r>
              <a:rPr lang="en">
                <a:solidFill>
                  <a:schemeClr val="dk2"/>
                </a:solidFill>
                <a:latin typeface="Space Mono"/>
                <a:ea typeface="Space Mono"/>
                <a:cs typeface="Space Mono"/>
                <a:sym typeface="Space Mono"/>
              </a:rPr>
              <a:t>May 16, 2026</a:t>
            </a:r>
            <a:endParaRPr>
              <a:solidFill>
                <a:schemeClr val="dk2"/>
              </a:solidFill>
              <a:latin typeface="Space Mono"/>
              <a:ea typeface="Space Mono"/>
              <a:cs typeface="Space Mono"/>
              <a:sym typeface="Space Mono"/>
            </a:endParaRPr>
          </a:p>
        </p:txBody>
      </p:sp>
      <p:sp>
        <p:nvSpPr>
          <p:cNvPr id="279" name="Google Shape;279;p44"/>
          <p:cNvSpPr txBox="1"/>
          <p:nvPr/>
        </p:nvSpPr>
        <p:spPr>
          <a:xfrm>
            <a:off x="284325" y="1008050"/>
            <a:ext cx="4553700" cy="158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accent4"/>
                </a:solidFill>
                <a:latin typeface="Prata"/>
                <a:ea typeface="Prata"/>
                <a:cs typeface="Prata"/>
                <a:sym typeface="Prata"/>
              </a:rPr>
              <a:t>Short and Sweet: </a:t>
            </a:r>
            <a:endParaRPr b="1" sz="2600">
              <a:solidFill>
                <a:schemeClr val="accent4"/>
              </a:solidFill>
              <a:latin typeface="Prata"/>
              <a:ea typeface="Prata"/>
              <a:cs typeface="Prata"/>
              <a:sym typeface="Prata"/>
            </a:endParaRPr>
          </a:p>
          <a:p>
            <a:pPr indent="0" lvl="0" marL="0" rtl="0" algn="l">
              <a:lnSpc>
                <a:spcPct val="115000"/>
              </a:lnSpc>
              <a:spcBef>
                <a:spcPts val="300"/>
              </a:spcBef>
              <a:spcAft>
                <a:spcPts val="0"/>
              </a:spcAft>
              <a:buNone/>
            </a:pPr>
            <a:r>
              <a:rPr b="1" lang="en" sz="2600">
                <a:solidFill>
                  <a:schemeClr val="accent4"/>
                </a:solidFill>
                <a:latin typeface="Prata"/>
                <a:ea typeface="Prata"/>
                <a:cs typeface="Prata"/>
                <a:sym typeface="Prata"/>
              </a:rPr>
              <a:t>using haiku “telegrams” </a:t>
            </a:r>
            <a:endParaRPr b="1" sz="2600">
              <a:solidFill>
                <a:schemeClr val="accent4"/>
              </a:solidFill>
              <a:latin typeface="Prata"/>
              <a:ea typeface="Prata"/>
              <a:cs typeface="Prata"/>
              <a:sym typeface="Prata"/>
            </a:endParaRPr>
          </a:p>
          <a:p>
            <a:pPr indent="0" lvl="0" marL="0" rtl="0" algn="l">
              <a:lnSpc>
                <a:spcPct val="115000"/>
              </a:lnSpc>
              <a:spcBef>
                <a:spcPts val="300"/>
              </a:spcBef>
              <a:spcAft>
                <a:spcPts val="300"/>
              </a:spcAft>
              <a:buNone/>
            </a:pPr>
            <a:r>
              <a:rPr b="1" lang="en" sz="2600">
                <a:solidFill>
                  <a:schemeClr val="accent4"/>
                </a:solidFill>
                <a:latin typeface="Prata"/>
                <a:ea typeface="Prata"/>
                <a:cs typeface="Prata"/>
                <a:sym typeface="Prata"/>
              </a:rPr>
              <a:t>to revisit family history</a:t>
            </a:r>
            <a:r>
              <a:rPr lang="en" sz="2600">
                <a:latin typeface="Prata"/>
                <a:ea typeface="Prata"/>
                <a:cs typeface="Prata"/>
                <a:sym typeface="Prata"/>
              </a:rPr>
              <a:t> </a:t>
            </a:r>
            <a:endParaRPr sz="5200">
              <a:solidFill>
                <a:schemeClr val="lt1"/>
              </a:solidFill>
              <a:latin typeface="Prata"/>
              <a:ea typeface="Prata"/>
              <a:cs typeface="Prata"/>
              <a:sym typeface="Prata"/>
            </a:endParaRPr>
          </a:p>
        </p:txBody>
      </p:sp>
      <p:pic>
        <p:nvPicPr>
          <p:cNvPr id="280" name="Google Shape;280;p44" title="20251228_150432.jpg"/>
          <p:cNvPicPr preferRelativeResize="0"/>
          <p:nvPr/>
        </p:nvPicPr>
        <p:blipFill rotWithShape="1">
          <a:blip r:embed="rId3">
            <a:alphaModFix/>
          </a:blip>
          <a:srcRect b="14267" l="2612" r="2745" t="13604"/>
          <a:stretch/>
        </p:blipFill>
        <p:spPr>
          <a:xfrm rot="-618969">
            <a:off x="4709653" y="377250"/>
            <a:ext cx="3193918" cy="1825623"/>
          </a:xfrm>
          <a:prstGeom prst="rect">
            <a:avLst/>
          </a:prstGeom>
          <a:noFill/>
          <a:ln>
            <a:noFill/>
          </a:ln>
        </p:spPr>
      </p:pic>
      <p:pic>
        <p:nvPicPr>
          <p:cNvPr id="281" name="Google Shape;281;p44"/>
          <p:cNvPicPr preferRelativeResize="0"/>
          <p:nvPr/>
        </p:nvPicPr>
        <p:blipFill rotWithShape="1">
          <a:blip r:embed="rId4">
            <a:alphaModFix/>
          </a:blip>
          <a:srcRect b="10007" l="7949" r="4124" t="0"/>
          <a:stretch/>
        </p:blipFill>
        <p:spPr>
          <a:xfrm rot="738340">
            <a:off x="5986326" y="2524875"/>
            <a:ext cx="2827872" cy="2170626"/>
          </a:xfrm>
          <a:prstGeom prst="rect">
            <a:avLst/>
          </a:prstGeom>
          <a:noFill/>
          <a:ln>
            <a:noFill/>
          </a:ln>
        </p:spPr>
      </p:pic>
      <p:sp>
        <p:nvSpPr>
          <p:cNvPr id="282" name="Google Shape;282;p44"/>
          <p:cNvSpPr txBox="1"/>
          <p:nvPr/>
        </p:nvSpPr>
        <p:spPr>
          <a:xfrm>
            <a:off x="7790050" y="2134600"/>
            <a:ext cx="8979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family photos</a:t>
            </a:r>
            <a:endParaRPr sz="700">
              <a:latin typeface="Space Mono"/>
              <a:ea typeface="Space Mono"/>
              <a:cs typeface="Space Mono"/>
              <a:sym typeface="Space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53" title="2023.06.28 Minnesota_1009.JPG"/>
          <p:cNvPicPr preferRelativeResize="0"/>
          <p:nvPr/>
        </p:nvPicPr>
        <p:blipFill rotWithShape="1">
          <a:blip r:embed="rId3">
            <a:alphaModFix/>
          </a:blip>
          <a:srcRect b="0" l="11416" r="8642" t="13119"/>
          <a:stretch/>
        </p:blipFill>
        <p:spPr>
          <a:xfrm>
            <a:off x="1977075" y="191050"/>
            <a:ext cx="5482199" cy="4468900"/>
          </a:xfrm>
          <a:prstGeom prst="rect">
            <a:avLst/>
          </a:prstGeom>
          <a:noFill/>
          <a:ln>
            <a:noFill/>
          </a:ln>
        </p:spPr>
      </p:pic>
      <p:sp>
        <p:nvSpPr>
          <p:cNvPr id="362" name="Google Shape;362;p53"/>
          <p:cNvSpPr txBox="1"/>
          <p:nvPr/>
        </p:nvSpPr>
        <p:spPr>
          <a:xfrm>
            <a:off x="6596175" y="46599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4"/>
          <p:cNvSpPr txBox="1"/>
          <p:nvPr>
            <p:ph type="title"/>
          </p:nvPr>
        </p:nvSpPr>
        <p:spPr>
          <a:xfrm>
            <a:off x="2896950" y="1753950"/>
            <a:ext cx="33501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challenges</a:t>
            </a:r>
            <a:endParaRPr/>
          </a:p>
        </p:txBody>
      </p:sp>
      <p:sp>
        <p:nvSpPr>
          <p:cNvPr id="368" name="Google Shape;368;p54"/>
          <p:cNvSpPr txBox="1"/>
          <p:nvPr/>
        </p:nvSpPr>
        <p:spPr>
          <a:xfrm>
            <a:off x="2338950" y="2677350"/>
            <a:ext cx="446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a:t>
            </a:r>
            <a:endParaRPr>
              <a:latin typeface="Space Mono"/>
              <a:ea typeface="Space Mono"/>
              <a:cs typeface="Space Mono"/>
              <a:sym typeface="Space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5"/>
          <p:cNvPicPr preferRelativeResize="0"/>
          <p:nvPr/>
        </p:nvPicPr>
        <p:blipFill rotWithShape="1">
          <a:blip r:embed="rId3">
            <a:alphaModFix/>
          </a:blip>
          <a:srcRect b="0" l="0" r="38420" t="0"/>
          <a:stretch/>
        </p:blipFill>
        <p:spPr>
          <a:xfrm>
            <a:off x="711625" y="1124800"/>
            <a:ext cx="2376049" cy="2893901"/>
          </a:xfrm>
          <a:prstGeom prst="rect">
            <a:avLst/>
          </a:prstGeom>
          <a:noFill/>
          <a:ln>
            <a:noFill/>
          </a:ln>
        </p:spPr>
      </p:pic>
      <p:sp>
        <p:nvSpPr>
          <p:cNvPr id="374" name="Google Shape;374;p55"/>
          <p:cNvSpPr txBox="1"/>
          <p:nvPr/>
        </p:nvSpPr>
        <p:spPr>
          <a:xfrm>
            <a:off x="4237675" y="2048400"/>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lang="en">
                <a:latin typeface="Space Mono"/>
                <a:ea typeface="Space Mono"/>
                <a:cs typeface="Space Mono"/>
                <a:sym typeface="Space Mono"/>
              </a:rPr>
              <a:t>	</a:t>
            </a:r>
            <a:r>
              <a:rPr i="1" lang="en">
                <a:latin typeface="Space Mono"/>
                <a:ea typeface="Space Mono"/>
                <a:cs typeface="Space Mono"/>
                <a:sym typeface="Space Mono"/>
              </a:rPr>
              <a:t>ancestral archives</a:t>
            </a:r>
            <a:endParaRPr i="1">
              <a:latin typeface="Space Mono"/>
              <a:ea typeface="Space Mono"/>
              <a:cs typeface="Space Mono"/>
              <a:sym typeface="Space Mono"/>
            </a:endParaRPr>
          </a:p>
          <a:p>
            <a:pPr indent="0" lvl="0" marL="0" rtl="0" algn="l">
              <a:lnSpc>
                <a:spcPct val="150000"/>
              </a:lnSpc>
              <a:spcBef>
                <a:spcPts val="0"/>
              </a:spcBef>
              <a:spcAft>
                <a:spcPts val="0"/>
              </a:spcAft>
              <a:buNone/>
            </a:pPr>
            <a:r>
              <a:rPr i="1" lang="en">
                <a:latin typeface="Space Mono"/>
                <a:ea typeface="Space Mono"/>
                <a:cs typeface="Space Mono"/>
                <a:sym typeface="Space Mono"/>
              </a:rPr>
              <a:t>	a jewel beetle </a:t>
            </a:r>
            <a:endParaRPr i="1">
              <a:latin typeface="Space Mono"/>
              <a:ea typeface="Space Mono"/>
              <a:cs typeface="Space Mono"/>
              <a:sym typeface="Space Mono"/>
            </a:endParaRPr>
          </a:p>
          <a:p>
            <a:pPr indent="457200" lvl="0" marL="0" rtl="0" algn="l">
              <a:lnSpc>
                <a:spcPct val="150000"/>
              </a:lnSpc>
              <a:spcBef>
                <a:spcPts val="0"/>
              </a:spcBef>
              <a:spcAft>
                <a:spcPts val="0"/>
              </a:spcAft>
              <a:buNone/>
            </a:pPr>
            <a:r>
              <a:rPr i="1" lang="en">
                <a:latin typeface="Space Mono"/>
                <a:ea typeface="Space Mono"/>
                <a:cs typeface="Space Mono"/>
                <a:sym typeface="Space Mono"/>
              </a:rPr>
              <a:t>shines in the forest</a:t>
            </a:r>
            <a:endParaRPr>
              <a:latin typeface="Space Mono"/>
              <a:ea typeface="Space Mono"/>
              <a:cs typeface="Space Mono"/>
              <a:sym typeface="Space Mono"/>
            </a:endParaRPr>
          </a:p>
        </p:txBody>
      </p:sp>
      <p:sp>
        <p:nvSpPr>
          <p:cNvPr id="375" name="Google Shape;375;p55"/>
          <p:cNvSpPr txBox="1"/>
          <p:nvPr/>
        </p:nvSpPr>
        <p:spPr>
          <a:xfrm>
            <a:off x="711625" y="401870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525775" y="1769700"/>
            <a:ext cx="77268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telegrams from the past</a:t>
            </a:r>
            <a:endParaRPr/>
          </a:p>
        </p:txBody>
      </p:sp>
      <p:sp>
        <p:nvSpPr>
          <p:cNvPr id="381" name="Google Shape;381;p56"/>
          <p:cNvSpPr txBox="1"/>
          <p:nvPr/>
        </p:nvSpPr>
        <p:spPr>
          <a:xfrm>
            <a:off x="110550" y="2693100"/>
            <a:ext cx="892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pace Mono"/>
                <a:ea typeface="Space Mono"/>
                <a:cs typeface="Space Mono"/>
                <a:sym typeface="Space Mono"/>
              </a:rPr>
              <a:t>- . .-.. . --. .-. .- -- ... / ..-. .-. --- -- / - .... . / .--. .- ... -</a:t>
            </a:r>
            <a:endParaRPr>
              <a:latin typeface="Space Mono"/>
              <a:ea typeface="Space Mono"/>
              <a:cs typeface="Space Mono"/>
              <a:sym typeface="Space Mon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7"/>
          <p:cNvSpPr txBox="1"/>
          <p:nvPr>
            <p:ph idx="1" type="body"/>
          </p:nvPr>
        </p:nvSpPr>
        <p:spPr>
          <a:xfrm>
            <a:off x="327450" y="2048388"/>
            <a:ext cx="4473900" cy="1046700"/>
          </a:xfrm>
          <a:prstGeom prst="rect">
            <a:avLst/>
          </a:prstGeom>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sz="1400">
                <a:solidFill>
                  <a:srgbClr val="000000"/>
                </a:solidFill>
              </a:rPr>
              <a:t>“FIRE WARDEN” armband</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and an ID card</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what I did in the war</a:t>
            </a:r>
            <a:endParaRPr/>
          </a:p>
        </p:txBody>
      </p:sp>
      <p:pic>
        <p:nvPicPr>
          <p:cNvPr id="387" name="Google Shape;387;p57"/>
          <p:cNvPicPr preferRelativeResize="0"/>
          <p:nvPr/>
        </p:nvPicPr>
        <p:blipFill rotWithShape="1">
          <a:blip r:embed="rId3">
            <a:alphaModFix/>
          </a:blip>
          <a:srcRect b="4160" l="4599" r="10069" t="7132"/>
          <a:stretch/>
        </p:blipFill>
        <p:spPr>
          <a:xfrm>
            <a:off x="5750025" y="721250"/>
            <a:ext cx="2670202" cy="3701002"/>
          </a:xfrm>
          <a:prstGeom prst="rect">
            <a:avLst/>
          </a:prstGeom>
          <a:noFill/>
          <a:ln>
            <a:noFill/>
          </a:ln>
        </p:spPr>
      </p:pic>
      <p:sp>
        <p:nvSpPr>
          <p:cNvPr id="388" name="Google Shape;388;p57"/>
          <p:cNvSpPr txBox="1"/>
          <p:nvPr/>
        </p:nvSpPr>
        <p:spPr>
          <a:xfrm>
            <a:off x="7557125" y="44222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8"/>
          <p:cNvPicPr preferRelativeResize="0"/>
          <p:nvPr/>
        </p:nvPicPr>
        <p:blipFill rotWithShape="1">
          <a:blip r:embed="rId3">
            <a:alphaModFix/>
          </a:blip>
          <a:srcRect b="39502" l="46764" r="22317" t="26313"/>
          <a:stretch/>
        </p:blipFill>
        <p:spPr>
          <a:xfrm>
            <a:off x="614426" y="1356463"/>
            <a:ext cx="3402751" cy="2430576"/>
          </a:xfrm>
          <a:prstGeom prst="rect">
            <a:avLst/>
          </a:prstGeom>
          <a:noFill/>
          <a:ln>
            <a:noFill/>
          </a:ln>
        </p:spPr>
      </p:pic>
      <p:sp>
        <p:nvSpPr>
          <p:cNvPr id="394" name="Google Shape;394;p58"/>
          <p:cNvSpPr txBox="1"/>
          <p:nvPr>
            <p:ph idx="4294967295" type="body"/>
          </p:nvPr>
        </p:nvSpPr>
        <p:spPr>
          <a:xfrm>
            <a:off x="4328825" y="2048388"/>
            <a:ext cx="4473900" cy="1046700"/>
          </a:xfrm>
          <a:prstGeom prst="rect">
            <a:avLst/>
          </a:prstGeom>
        </p:spPr>
        <p:txBody>
          <a:bodyPr anchorCtr="0" anchor="t" bIns="91425" lIns="91425" spcFirstLastPara="1" rIns="91425" wrap="square" tIns="91425">
            <a:spAutoFit/>
          </a:bodyPr>
          <a:lstStyle/>
          <a:p>
            <a:pPr indent="457200" lvl="0" marL="0" rtl="0" algn="l">
              <a:lnSpc>
                <a:spcPct val="150000"/>
              </a:lnSpc>
              <a:spcBef>
                <a:spcPts val="1000"/>
              </a:spcBef>
              <a:spcAft>
                <a:spcPts val="0"/>
              </a:spcAft>
              <a:buNone/>
            </a:pPr>
            <a:r>
              <a:rPr i="1" lang="en" sz="1400">
                <a:solidFill>
                  <a:srgbClr val="000000"/>
                </a:solidFill>
              </a:rPr>
              <a:t>packing away</a:t>
            </a:r>
            <a:endParaRPr i="1" sz="1400">
              <a:solidFill>
                <a:srgbClr val="000000"/>
              </a:solidFill>
            </a:endParaRPr>
          </a:p>
          <a:p>
            <a:pPr indent="457200" lvl="0" marL="0" rtl="0" algn="l">
              <a:lnSpc>
                <a:spcPct val="150000"/>
              </a:lnSpc>
              <a:spcBef>
                <a:spcPts val="0"/>
              </a:spcBef>
              <a:spcAft>
                <a:spcPts val="0"/>
              </a:spcAft>
              <a:buNone/>
            </a:pPr>
            <a:r>
              <a:rPr i="1" lang="en" sz="1400">
                <a:solidFill>
                  <a:srgbClr val="000000"/>
                </a:solidFill>
              </a:rPr>
              <a:t>the silk map he gave you</a:t>
            </a:r>
            <a:endParaRPr i="1" sz="1400">
              <a:solidFill>
                <a:srgbClr val="000000"/>
              </a:solidFill>
            </a:endParaRPr>
          </a:p>
          <a:p>
            <a:pPr indent="457200" lvl="0" marL="0" rtl="0" algn="l">
              <a:lnSpc>
                <a:spcPct val="150000"/>
              </a:lnSpc>
              <a:spcBef>
                <a:spcPts val="0"/>
              </a:spcBef>
              <a:spcAft>
                <a:spcPts val="0"/>
              </a:spcAft>
              <a:buNone/>
            </a:pPr>
            <a:r>
              <a:rPr i="1" lang="en" sz="1400">
                <a:solidFill>
                  <a:srgbClr val="000000"/>
                </a:solidFill>
              </a:rPr>
              <a:t>lost treasure</a:t>
            </a:r>
            <a:endParaRPr i="1" sz="1400">
              <a:solidFill>
                <a:srgbClr val="000000"/>
              </a:solidFill>
            </a:endParaRPr>
          </a:p>
        </p:txBody>
      </p:sp>
      <p:sp>
        <p:nvSpPr>
          <p:cNvPr id="395" name="Google Shape;395;p58"/>
          <p:cNvSpPr txBox="1"/>
          <p:nvPr/>
        </p:nvSpPr>
        <p:spPr>
          <a:xfrm>
            <a:off x="614425" y="37870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9"/>
          <p:cNvPicPr preferRelativeResize="0"/>
          <p:nvPr/>
        </p:nvPicPr>
        <p:blipFill rotWithShape="1">
          <a:blip r:embed="rId3">
            <a:alphaModFix/>
          </a:blip>
          <a:srcRect b="8900" l="0" r="0" t="0"/>
          <a:stretch/>
        </p:blipFill>
        <p:spPr>
          <a:xfrm>
            <a:off x="433200" y="1174288"/>
            <a:ext cx="2158200" cy="2794924"/>
          </a:xfrm>
          <a:prstGeom prst="rect">
            <a:avLst/>
          </a:prstGeom>
          <a:noFill/>
          <a:ln>
            <a:noFill/>
          </a:ln>
        </p:spPr>
      </p:pic>
      <p:pic>
        <p:nvPicPr>
          <p:cNvPr id="401" name="Google Shape;401;p59"/>
          <p:cNvPicPr preferRelativeResize="0"/>
          <p:nvPr/>
        </p:nvPicPr>
        <p:blipFill rotWithShape="1">
          <a:blip r:embed="rId4">
            <a:alphaModFix/>
          </a:blip>
          <a:srcRect b="5483" l="14621" r="11909" t="10036"/>
          <a:stretch/>
        </p:blipFill>
        <p:spPr>
          <a:xfrm>
            <a:off x="6191100" y="527750"/>
            <a:ext cx="2520549" cy="4088003"/>
          </a:xfrm>
          <a:prstGeom prst="rect">
            <a:avLst/>
          </a:prstGeom>
          <a:noFill/>
          <a:ln>
            <a:noFill/>
          </a:ln>
        </p:spPr>
      </p:pic>
      <p:sp>
        <p:nvSpPr>
          <p:cNvPr id="402" name="Google Shape;402;p59"/>
          <p:cNvSpPr txBox="1"/>
          <p:nvPr>
            <p:ph idx="4294967295" type="body"/>
          </p:nvPr>
        </p:nvSpPr>
        <p:spPr>
          <a:xfrm>
            <a:off x="2959950" y="2048400"/>
            <a:ext cx="2862600" cy="1046700"/>
          </a:xfrm>
          <a:prstGeom prst="rect">
            <a:avLst/>
          </a:prstGeom>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i="1" lang="en" sz="1400">
                <a:solidFill>
                  <a:srgbClr val="000000"/>
                </a:solidFill>
              </a:rPr>
              <a:t>my grandmother’s</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silver maple pin</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lest I forget</a:t>
            </a:r>
            <a:endParaRPr i="1" sz="1400">
              <a:solidFill>
                <a:srgbClr val="000000"/>
              </a:solidFill>
            </a:endParaRPr>
          </a:p>
        </p:txBody>
      </p:sp>
      <p:sp>
        <p:nvSpPr>
          <p:cNvPr id="403" name="Google Shape;403;p59"/>
          <p:cNvSpPr txBox="1"/>
          <p:nvPr/>
        </p:nvSpPr>
        <p:spPr>
          <a:xfrm>
            <a:off x="7782200" y="4615750"/>
            <a:ext cx="929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photos</a:t>
            </a:r>
            <a:endParaRPr sz="700">
              <a:latin typeface="Space Mono"/>
              <a:ea typeface="Space Mono"/>
              <a:cs typeface="Space Mono"/>
              <a:sym typeface="Space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0"/>
          <p:cNvSpPr txBox="1"/>
          <p:nvPr/>
        </p:nvSpPr>
        <p:spPr>
          <a:xfrm>
            <a:off x="1008225" y="1176150"/>
            <a:ext cx="3520800" cy="2791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i="1" lang="en">
                <a:latin typeface="Space Mono"/>
                <a:ea typeface="Space Mono"/>
                <a:cs typeface="Space Mono"/>
                <a:sym typeface="Space Mono"/>
              </a:rPr>
              <a:t>christmas in july</a:t>
            </a:r>
            <a:endParaRPr i="1">
              <a:latin typeface="Space Mono"/>
              <a:ea typeface="Space Mono"/>
              <a:cs typeface="Space Mono"/>
              <a:sym typeface="Space Mono"/>
            </a:endParaRPr>
          </a:p>
          <a:p>
            <a:pPr indent="0" lvl="0" marL="0" rtl="0" algn="l">
              <a:lnSpc>
                <a:spcPct val="150000"/>
              </a:lnSpc>
              <a:spcBef>
                <a:spcPts val="0"/>
              </a:spcBef>
              <a:spcAft>
                <a:spcPts val="0"/>
              </a:spcAft>
              <a:buNone/>
            </a:pPr>
            <a:r>
              <a:rPr i="1" lang="en">
                <a:latin typeface="Space Mono"/>
                <a:ea typeface="Space Mono"/>
                <a:cs typeface="Space Mono"/>
                <a:sym typeface="Space Mono"/>
              </a:rPr>
              <a:t>we plan the next hamper</a:t>
            </a:r>
            <a:endParaRPr i="1">
              <a:latin typeface="Space Mono"/>
              <a:ea typeface="Space Mono"/>
              <a:cs typeface="Space Mono"/>
              <a:sym typeface="Space Mono"/>
            </a:endParaRPr>
          </a:p>
          <a:p>
            <a:pPr indent="0" lvl="0" marL="0" rtl="0" algn="l">
              <a:lnSpc>
                <a:spcPct val="150000"/>
              </a:lnSpc>
              <a:spcBef>
                <a:spcPts val="0"/>
              </a:spcBef>
              <a:spcAft>
                <a:spcPts val="0"/>
              </a:spcAft>
              <a:buNone/>
            </a:pPr>
            <a:r>
              <a:rPr i="1" lang="en">
                <a:latin typeface="Space Mono"/>
                <a:ea typeface="Space Mono"/>
                <a:cs typeface="Space Mono"/>
                <a:sym typeface="Space Mono"/>
              </a:rPr>
              <a:t>for overseas</a:t>
            </a:r>
            <a:endParaRPr i="1">
              <a:latin typeface="Space Mono"/>
              <a:ea typeface="Space Mono"/>
              <a:cs typeface="Space Mono"/>
              <a:sym typeface="Space Mono"/>
            </a:endParaRPr>
          </a:p>
          <a:p>
            <a:pPr indent="0" lvl="0" marL="0" rtl="0" algn="l">
              <a:lnSpc>
                <a:spcPct val="150000"/>
              </a:lnSpc>
              <a:spcBef>
                <a:spcPts val="0"/>
              </a:spcBef>
              <a:spcAft>
                <a:spcPts val="0"/>
              </a:spcAft>
              <a:buNone/>
            </a:pPr>
            <a:r>
              <a:t/>
            </a:r>
            <a:endParaRPr i="1">
              <a:latin typeface="Space Mono"/>
              <a:ea typeface="Space Mono"/>
              <a:cs typeface="Space Mono"/>
              <a:sym typeface="Space Mono"/>
            </a:endParaRPr>
          </a:p>
          <a:p>
            <a:pPr indent="0" lvl="0" marL="0" rtl="0" algn="l">
              <a:lnSpc>
                <a:spcPct val="150000"/>
              </a:lnSpc>
              <a:spcBef>
                <a:spcPts val="0"/>
              </a:spcBef>
              <a:spcAft>
                <a:spcPts val="0"/>
              </a:spcAft>
              <a:buNone/>
            </a:pPr>
            <a:r>
              <a:t/>
            </a:r>
            <a:endParaRPr i="1">
              <a:latin typeface="Space Mono"/>
              <a:ea typeface="Space Mono"/>
              <a:cs typeface="Space Mono"/>
              <a:sym typeface="Space Mono"/>
            </a:endParaRPr>
          </a:p>
          <a:p>
            <a:pPr indent="0" lvl="0" marL="0" rtl="0" algn="r">
              <a:lnSpc>
                <a:spcPct val="150000"/>
              </a:lnSpc>
              <a:spcBef>
                <a:spcPts val="1000"/>
              </a:spcBef>
              <a:spcAft>
                <a:spcPts val="0"/>
              </a:spcAft>
              <a:buNone/>
            </a:pPr>
            <a:r>
              <a:rPr i="1" lang="en">
                <a:latin typeface="Space Mono"/>
                <a:ea typeface="Space Mono"/>
                <a:cs typeface="Space Mono"/>
                <a:sym typeface="Space Mono"/>
              </a:rPr>
              <a:t>out of the blue</a:t>
            </a:r>
            <a:endParaRPr i="1">
              <a:latin typeface="Space Mono"/>
              <a:ea typeface="Space Mono"/>
              <a:cs typeface="Space Mono"/>
              <a:sym typeface="Space Mono"/>
            </a:endParaRPr>
          </a:p>
          <a:p>
            <a:pPr indent="0" lvl="0" marL="0" rtl="0" algn="r">
              <a:lnSpc>
                <a:spcPct val="150000"/>
              </a:lnSpc>
              <a:spcBef>
                <a:spcPts val="0"/>
              </a:spcBef>
              <a:spcAft>
                <a:spcPts val="0"/>
              </a:spcAft>
              <a:buNone/>
            </a:pPr>
            <a:r>
              <a:rPr i="1" lang="en">
                <a:latin typeface="Space Mono"/>
                <a:ea typeface="Space Mono"/>
                <a:cs typeface="Space Mono"/>
                <a:sym typeface="Space Mono"/>
              </a:rPr>
              <a:t>an aerogramme arrives</a:t>
            </a:r>
            <a:endParaRPr i="1">
              <a:latin typeface="Space Mono"/>
              <a:ea typeface="Space Mono"/>
              <a:cs typeface="Space Mono"/>
              <a:sym typeface="Space Mono"/>
            </a:endParaRPr>
          </a:p>
          <a:p>
            <a:pPr indent="0" lvl="0" marL="0" rtl="0" algn="r">
              <a:lnSpc>
                <a:spcPct val="150000"/>
              </a:lnSpc>
              <a:spcBef>
                <a:spcPts val="0"/>
              </a:spcBef>
              <a:spcAft>
                <a:spcPts val="0"/>
              </a:spcAft>
              <a:buNone/>
            </a:pPr>
            <a:r>
              <a:rPr i="1" lang="en">
                <a:latin typeface="Space Mono"/>
                <a:ea typeface="Space Mono"/>
                <a:cs typeface="Space Mono"/>
                <a:sym typeface="Space Mono"/>
              </a:rPr>
              <a:t>from “home”</a:t>
            </a:r>
            <a:endParaRPr i="1">
              <a:latin typeface="Space Mono"/>
              <a:ea typeface="Space Mono"/>
              <a:cs typeface="Space Mono"/>
              <a:sym typeface="Space Mono"/>
            </a:endParaRPr>
          </a:p>
        </p:txBody>
      </p:sp>
      <p:pic>
        <p:nvPicPr>
          <p:cNvPr id="409" name="Google Shape;409;p60"/>
          <p:cNvPicPr preferRelativeResize="0"/>
          <p:nvPr/>
        </p:nvPicPr>
        <p:blipFill rotWithShape="1">
          <a:blip r:embed="rId3">
            <a:alphaModFix/>
          </a:blip>
          <a:srcRect b="42856" l="47085" r="5089" t="6241"/>
          <a:stretch/>
        </p:blipFill>
        <p:spPr>
          <a:xfrm>
            <a:off x="6065100" y="1464200"/>
            <a:ext cx="2559923" cy="2215099"/>
          </a:xfrm>
          <a:prstGeom prst="rect">
            <a:avLst/>
          </a:prstGeom>
          <a:noFill/>
          <a:ln>
            <a:noFill/>
          </a:ln>
        </p:spPr>
      </p:pic>
      <p:sp>
        <p:nvSpPr>
          <p:cNvPr id="410" name="Google Shape;410;p60"/>
          <p:cNvSpPr txBox="1"/>
          <p:nvPr/>
        </p:nvSpPr>
        <p:spPr>
          <a:xfrm>
            <a:off x="5664400" y="3757200"/>
            <a:ext cx="3070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https://www.collectgbstamps.co.uk/explore/stationery/aerogrammes/#aerogrammes-2</a:t>
            </a:r>
            <a:endParaRPr sz="700">
              <a:latin typeface="Space Mono"/>
              <a:ea typeface="Space Mono"/>
              <a:cs typeface="Space Mono"/>
              <a:sym typeface="Space Mon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61"/>
          <p:cNvPicPr preferRelativeResize="0"/>
          <p:nvPr/>
        </p:nvPicPr>
        <p:blipFill rotWithShape="1">
          <a:blip r:embed="rId3">
            <a:alphaModFix/>
          </a:blip>
          <a:srcRect b="8902" l="4482" r="5880" t="10687"/>
          <a:stretch/>
        </p:blipFill>
        <p:spPr>
          <a:xfrm>
            <a:off x="630150" y="626200"/>
            <a:ext cx="3253075" cy="3891098"/>
          </a:xfrm>
          <a:prstGeom prst="rect">
            <a:avLst/>
          </a:prstGeom>
          <a:noFill/>
          <a:ln>
            <a:noFill/>
          </a:ln>
        </p:spPr>
      </p:pic>
      <p:sp>
        <p:nvSpPr>
          <p:cNvPr id="416" name="Google Shape;416;p61"/>
          <p:cNvSpPr txBox="1"/>
          <p:nvPr>
            <p:ph idx="4294967295" type="body"/>
          </p:nvPr>
        </p:nvSpPr>
        <p:spPr>
          <a:xfrm>
            <a:off x="5015775" y="2048400"/>
            <a:ext cx="2862600" cy="1046700"/>
          </a:xfrm>
          <a:prstGeom prst="rect">
            <a:avLst/>
          </a:prstGeom>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sz="1400">
                <a:solidFill>
                  <a:srgbClr val="000000"/>
                </a:solidFill>
              </a:rPr>
              <a:t>her pansies glow</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on our wall</a:t>
            </a:r>
            <a:endParaRPr i="1" sz="1400">
              <a:solidFill>
                <a:srgbClr val="000000"/>
              </a:solidFill>
            </a:endParaRPr>
          </a:p>
          <a:p>
            <a:pPr indent="0" lvl="0" marL="457200" rtl="0" algn="l">
              <a:lnSpc>
                <a:spcPct val="150000"/>
              </a:lnSpc>
              <a:spcBef>
                <a:spcPts val="0"/>
              </a:spcBef>
              <a:spcAft>
                <a:spcPts val="0"/>
              </a:spcAft>
              <a:buNone/>
            </a:pPr>
            <a:r>
              <a:rPr i="1" lang="en" sz="1400">
                <a:solidFill>
                  <a:srgbClr val="000000"/>
                </a:solidFill>
              </a:rPr>
              <a:t>perennial</a:t>
            </a:r>
            <a:endParaRPr i="1" sz="1400">
              <a:solidFill>
                <a:srgbClr val="000000"/>
              </a:solidFill>
            </a:endParaRPr>
          </a:p>
        </p:txBody>
      </p:sp>
      <p:sp>
        <p:nvSpPr>
          <p:cNvPr id="417" name="Google Shape;417;p61"/>
          <p:cNvSpPr txBox="1"/>
          <p:nvPr/>
        </p:nvSpPr>
        <p:spPr>
          <a:xfrm>
            <a:off x="630150" y="451730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2"/>
          <p:cNvSpPr txBox="1"/>
          <p:nvPr/>
        </p:nvSpPr>
        <p:spPr>
          <a:xfrm>
            <a:off x="464725" y="2048400"/>
            <a:ext cx="3639300" cy="13698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Space Mono"/>
                <a:ea typeface="Space Mono"/>
                <a:cs typeface="Space Mono"/>
                <a:sym typeface="Space Mono"/>
              </a:rPr>
              <a:t>unplanned laundry day</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the cat’s gone and had kittens</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in our closet</a:t>
            </a:r>
            <a:endParaRPr i="1">
              <a:latin typeface="Space Mono"/>
              <a:ea typeface="Space Mono"/>
              <a:cs typeface="Space Mono"/>
              <a:sym typeface="Space Mono"/>
            </a:endParaRPr>
          </a:p>
        </p:txBody>
      </p:sp>
      <p:pic>
        <p:nvPicPr>
          <p:cNvPr id="423" name="Google Shape;423;p62"/>
          <p:cNvPicPr preferRelativeResize="0"/>
          <p:nvPr/>
        </p:nvPicPr>
        <p:blipFill rotWithShape="1">
          <a:blip r:embed="rId3">
            <a:alphaModFix/>
          </a:blip>
          <a:srcRect b="11243" l="7232" r="17822" t="27722"/>
          <a:stretch/>
        </p:blipFill>
        <p:spPr>
          <a:xfrm>
            <a:off x="4379450" y="1244513"/>
            <a:ext cx="4345651" cy="2654477"/>
          </a:xfrm>
          <a:prstGeom prst="rect">
            <a:avLst/>
          </a:prstGeom>
          <a:noFill/>
          <a:ln>
            <a:noFill/>
          </a:ln>
        </p:spPr>
      </p:pic>
      <p:sp>
        <p:nvSpPr>
          <p:cNvPr id="424" name="Google Shape;424;p62"/>
          <p:cNvSpPr txBox="1"/>
          <p:nvPr/>
        </p:nvSpPr>
        <p:spPr>
          <a:xfrm>
            <a:off x="7862000" y="389900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idx="1" type="body"/>
          </p:nvPr>
        </p:nvSpPr>
        <p:spPr>
          <a:xfrm>
            <a:off x="580924" y="4173425"/>
            <a:ext cx="3668100" cy="6156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lang="en" sz="1400"/>
              <a:t>Stan crossed the Pacific 6 times between the ages of 4 and 17…</a:t>
            </a:r>
            <a:endParaRPr sz="1400"/>
          </a:p>
        </p:txBody>
      </p:sp>
      <p:sp>
        <p:nvSpPr>
          <p:cNvPr id="288" name="Google Shape;288;p45"/>
          <p:cNvSpPr txBox="1"/>
          <p:nvPr>
            <p:ph idx="1" type="body"/>
          </p:nvPr>
        </p:nvSpPr>
        <p:spPr>
          <a:xfrm>
            <a:off x="4249024" y="378075"/>
            <a:ext cx="3668100" cy="400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400"/>
              <a:t>Joyce came to Canada in 1946</a:t>
            </a:r>
            <a:endParaRPr sz="1400"/>
          </a:p>
        </p:txBody>
      </p:sp>
      <p:pic>
        <p:nvPicPr>
          <p:cNvPr id="289" name="Google Shape;289;p45"/>
          <p:cNvPicPr preferRelativeResize="0"/>
          <p:nvPr/>
        </p:nvPicPr>
        <p:blipFill rotWithShape="1">
          <a:blip r:embed="rId3">
            <a:alphaModFix/>
          </a:blip>
          <a:srcRect b="12267" l="15956" r="9866" t="13609"/>
          <a:stretch/>
        </p:blipFill>
        <p:spPr>
          <a:xfrm>
            <a:off x="381550" y="378075"/>
            <a:ext cx="3583898" cy="2685976"/>
          </a:xfrm>
          <a:prstGeom prst="rect">
            <a:avLst/>
          </a:prstGeom>
          <a:noFill/>
          <a:ln>
            <a:noFill/>
          </a:ln>
        </p:spPr>
      </p:pic>
      <p:pic>
        <p:nvPicPr>
          <p:cNvPr id="290" name="Google Shape;290;p45"/>
          <p:cNvPicPr preferRelativeResize="0"/>
          <p:nvPr/>
        </p:nvPicPr>
        <p:blipFill rotWithShape="1">
          <a:blip r:embed="rId4">
            <a:alphaModFix/>
          </a:blip>
          <a:srcRect b="12877" l="0" r="0" t="15228"/>
          <a:stretch/>
        </p:blipFill>
        <p:spPr>
          <a:xfrm>
            <a:off x="4572000" y="1945534"/>
            <a:ext cx="1873201" cy="2843500"/>
          </a:xfrm>
          <a:prstGeom prst="rect">
            <a:avLst/>
          </a:prstGeom>
          <a:noFill/>
          <a:ln>
            <a:noFill/>
          </a:ln>
        </p:spPr>
      </p:pic>
      <p:pic>
        <p:nvPicPr>
          <p:cNvPr id="291" name="Google Shape;291;p45"/>
          <p:cNvPicPr preferRelativeResize="0"/>
          <p:nvPr/>
        </p:nvPicPr>
        <p:blipFill rotWithShape="1">
          <a:blip r:embed="rId5">
            <a:alphaModFix/>
          </a:blip>
          <a:srcRect b="3512" l="0" r="7732" t="0"/>
          <a:stretch/>
        </p:blipFill>
        <p:spPr>
          <a:xfrm rot="398701">
            <a:off x="6264301" y="2382708"/>
            <a:ext cx="2589123" cy="2382373"/>
          </a:xfrm>
          <a:prstGeom prst="rect">
            <a:avLst/>
          </a:prstGeom>
          <a:noFill/>
          <a:ln>
            <a:noFill/>
          </a:ln>
        </p:spPr>
      </p:pic>
      <p:sp>
        <p:nvSpPr>
          <p:cNvPr id="292" name="Google Shape;292;p45"/>
          <p:cNvSpPr txBox="1"/>
          <p:nvPr/>
        </p:nvSpPr>
        <p:spPr>
          <a:xfrm>
            <a:off x="381550" y="31034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
        <p:nvSpPr>
          <p:cNvPr id="293" name="Google Shape;293;p45"/>
          <p:cNvSpPr txBox="1"/>
          <p:nvPr/>
        </p:nvSpPr>
        <p:spPr>
          <a:xfrm>
            <a:off x="6501000" y="4811616"/>
            <a:ext cx="1100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www.ancestry.ca</a:t>
            </a:r>
            <a:endParaRPr sz="700">
              <a:latin typeface="Space Mono"/>
              <a:ea typeface="Space Mono"/>
              <a:cs typeface="Space Mono"/>
              <a:sym typeface="Space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63"/>
          <p:cNvPicPr preferRelativeResize="0"/>
          <p:nvPr/>
        </p:nvPicPr>
        <p:blipFill rotWithShape="1">
          <a:blip r:embed="rId3">
            <a:alphaModFix/>
          </a:blip>
          <a:srcRect b="14922" l="35144" r="32725" t="30380"/>
          <a:stretch/>
        </p:blipFill>
        <p:spPr>
          <a:xfrm>
            <a:off x="535625" y="796645"/>
            <a:ext cx="2780477" cy="3550199"/>
          </a:xfrm>
          <a:prstGeom prst="rect">
            <a:avLst/>
          </a:prstGeom>
          <a:noFill/>
          <a:ln>
            <a:noFill/>
          </a:ln>
        </p:spPr>
      </p:pic>
      <p:sp>
        <p:nvSpPr>
          <p:cNvPr id="430" name="Google Shape;430;p63"/>
          <p:cNvSpPr txBox="1"/>
          <p:nvPr/>
        </p:nvSpPr>
        <p:spPr>
          <a:xfrm>
            <a:off x="3838675" y="2048400"/>
            <a:ext cx="4392600" cy="10467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Space Mono"/>
                <a:ea typeface="Space Mono"/>
                <a:cs typeface="Space Mono"/>
                <a:sym typeface="Space Mono"/>
              </a:rPr>
              <a:t>dad distracted	</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i wait after the inning</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to ask my question</a:t>
            </a:r>
            <a:endParaRPr>
              <a:latin typeface="Space Mono"/>
              <a:ea typeface="Space Mono"/>
              <a:cs typeface="Space Mono"/>
              <a:sym typeface="Space Mono"/>
            </a:endParaRPr>
          </a:p>
        </p:txBody>
      </p:sp>
      <p:sp>
        <p:nvSpPr>
          <p:cNvPr id="431" name="Google Shape;431;p63"/>
          <p:cNvSpPr txBox="1"/>
          <p:nvPr/>
        </p:nvSpPr>
        <p:spPr>
          <a:xfrm>
            <a:off x="535625" y="43468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64"/>
          <p:cNvPicPr preferRelativeResize="0"/>
          <p:nvPr/>
        </p:nvPicPr>
        <p:blipFill>
          <a:blip r:embed="rId3">
            <a:alphaModFix/>
          </a:blip>
          <a:stretch>
            <a:fillRect/>
          </a:stretch>
        </p:blipFill>
        <p:spPr>
          <a:xfrm>
            <a:off x="4153775" y="1241575"/>
            <a:ext cx="4647050" cy="2660350"/>
          </a:xfrm>
          <a:prstGeom prst="rect">
            <a:avLst/>
          </a:prstGeom>
          <a:noFill/>
          <a:ln>
            <a:noFill/>
          </a:ln>
        </p:spPr>
      </p:pic>
      <p:sp>
        <p:nvSpPr>
          <p:cNvPr id="437" name="Google Shape;437;p64"/>
          <p:cNvSpPr txBox="1"/>
          <p:nvPr/>
        </p:nvSpPr>
        <p:spPr>
          <a:xfrm>
            <a:off x="640750" y="2048400"/>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i="1" lang="en">
                <a:latin typeface="Space Mono"/>
                <a:ea typeface="Space Mono"/>
                <a:cs typeface="Space Mono"/>
                <a:sym typeface="Space Mono"/>
              </a:rPr>
              <a:t>his dying breaths</a:t>
            </a:r>
            <a:endParaRPr i="1">
              <a:latin typeface="Space Mono"/>
              <a:ea typeface="Space Mono"/>
              <a:cs typeface="Space Mono"/>
              <a:sym typeface="Space Mono"/>
            </a:endParaRPr>
          </a:p>
          <a:p>
            <a:pPr indent="0" lvl="0" marL="0" rtl="0" algn="l">
              <a:lnSpc>
                <a:spcPct val="150000"/>
              </a:lnSpc>
              <a:spcBef>
                <a:spcPts val="0"/>
              </a:spcBef>
              <a:spcAft>
                <a:spcPts val="0"/>
              </a:spcAft>
              <a:buNone/>
            </a:pPr>
            <a:r>
              <a:rPr i="1" lang="en">
                <a:latin typeface="Space Mono"/>
                <a:ea typeface="Space Mono"/>
                <a:cs typeface="Space Mono"/>
                <a:sym typeface="Space Mono"/>
              </a:rPr>
              <a:t>i sneak away</a:t>
            </a:r>
            <a:endParaRPr i="1">
              <a:latin typeface="Space Mono"/>
              <a:ea typeface="Space Mono"/>
              <a:cs typeface="Space Mono"/>
              <a:sym typeface="Space Mono"/>
            </a:endParaRPr>
          </a:p>
          <a:p>
            <a:pPr indent="0" lvl="0" marL="0" rtl="0" algn="l">
              <a:lnSpc>
                <a:spcPct val="150000"/>
              </a:lnSpc>
              <a:spcBef>
                <a:spcPts val="0"/>
              </a:spcBef>
              <a:spcAft>
                <a:spcPts val="0"/>
              </a:spcAft>
              <a:buNone/>
            </a:pPr>
            <a:r>
              <a:rPr i="1" lang="en">
                <a:latin typeface="Space Mono"/>
                <a:ea typeface="Space Mono"/>
                <a:cs typeface="Space Mono"/>
                <a:sym typeface="Space Mono"/>
              </a:rPr>
              <a:t>for a smoke</a:t>
            </a:r>
            <a:endParaRPr>
              <a:latin typeface="Space Mono"/>
              <a:ea typeface="Space Mono"/>
              <a:cs typeface="Space Mono"/>
              <a:sym typeface="Space Mono"/>
            </a:endParaRPr>
          </a:p>
        </p:txBody>
      </p:sp>
      <p:sp>
        <p:nvSpPr>
          <p:cNvPr id="438" name="Google Shape;438;p64"/>
          <p:cNvSpPr txBox="1"/>
          <p:nvPr/>
        </p:nvSpPr>
        <p:spPr>
          <a:xfrm>
            <a:off x="7937725" y="390192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65"/>
          <p:cNvPicPr preferRelativeResize="0"/>
          <p:nvPr/>
        </p:nvPicPr>
        <p:blipFill>
          <a:blip r:embed="rId3">
            <a:alphaModFix/>
          </a:blip>
          <a:stretch>
            <a:fillRect/>
          </a:stretch>
        </p:blipFill>
        <p:spPr>
          <a:xfrm>
            <a:off x="798225" y="588188"/>
            <a:ext cx="2975351" cy="3967124"/>
          </a:xfrm>
          <a:prstGeom prst="rect">
            <a:avLst/>
          </a:prstGeom>
          <a:noFill/>
          <a:ln>
            <a:noFill/>
          </a:ln>
        </p:spPr>
      </p:pic>
      <p:sp>
        <p:nvSpPr>
          <p:cNvPr id="444" name="Google Shape;444;p65"/>
          <p:cNvSpPr txBox="1"/>
          <p:nvPr/>
        </p:nvSpPr>
        <p:spPr>
          <a:xfrm>
            <a:off x="4098625" y="1013550"/>
            <a:ext cx="4691700" cy="30477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Space Mono"/>
                <a:ea typeface="Space Mono"/>
                <a:cs typeface="Space Mono"/>
                <a:sym typeface="Space Mono"/>
              </a:rPr>
              <a:t>yellowed leaves</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his bookplate still pasted</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to the endpaper</a:t>
            </a:r>
            <a:endParaRPr i="1">
              <a:latin typeface="Space Mono"/>
              <a:ea typeface="Space Mono"/>
              <a:cs typeface="Space Mono"/>
              <a:sym typeface="Space Mono"/>
            </a:endParaRPr>
          </a:p>
          <a:p>
            <a:pPr indent="457200" lvl="0" marL="0" rtl="0" algn="l">
              <a:lnSpc>
                <a:spcPct val="150000"/>
              </a:lnSpc>
              <a:spcBef>
                <a:spcPts val="1000"/>
              </a:spcBef>
              <a:spcAft>
                <a:spcPts val="0"/>
              </a:spcAft>
              <a:buNone/>
            </a:pPr>
            <a:r>
              <a:t/>
            </a:r>
            <a:endParaRPr i="1">
              <a:latin typeface="Space Mono"/>
              <a:ea typeface="Space Mono"/>
              <a:cs typeface="Space Mono"/>
              <a:sym typeface="Space Mono"/>
            </a:endParaRPr>
          </a:p>
          <a:p>
            <a:pPr indent="457200" lvl="0" marL="0" rtl="0" algn="l">
              <a:lnSpc>
                <a:spcPct val="150000"/>
              </a:lnSpc>
              <a:spcBef>
                <a:spcPts val="1000"/>
              </a:spcBef>
              <a:spcAft>
                <a:spcPts val="0"/>
              </a:spcAft>
              <a:buNone/>
            </a:pPr>
            <a:r>
              <a:t/>
            </a:r>
            <a:endParaRPr i="1">
              <a:latin typeface="Space Mono"/>
              <a:ea typeface="Space Mono"/>
              <a:cs typeface="Space Mono"/>
              <a:sym typeface="Space Mono"/>
            </a:endParaRPr>
          </a:p>
          <a:p>
            <a:pPr indent="0" lvl="0" marL="1828800" rtl="0" algn="l">
              <a:lnSpc>
                <a:spcPct val="150000"/>
              </a:lnSpc>
              <a:spcBef>
                <a:spcPts val="1000"/>
              </a:spcBef>
              <a:spcAft>
                <a:spcPts val="0"/>
              </a:spcAft>
              <a:buNone/>
            </a:pPr>
            <a:r>
              <a:rPr i="1" lang="en">
                <a:latin typeface="Space Mono"/>
                <a:ea typeface="Space Mono"/>
                <a:cs typeface="Space Mono"/>
                <a:sym typeface="Space Mono"/>
              </a:rPr>
              <a:t>a well-thumbed pile</a:t>
            </a:r>
            <a:endParaRPr i="1">
              <a:latin typeface="Space Mono"/>
              <a:ea typeface="Space Mono"/>
              <a:cs typeface="Space Mono"/>
              <a:sym typeface="Space Mono"/>
            </a:endParaRPr>
          </a:p>
          <a:p>
            <a:pPr indent="0" lvl="0" marL="1828800" rtl="0" algn="l">
              <a:lnSpc>
                <a:spcPct val="150000"/>
              </a:lnSpc>
              <a:spcBef>
                <a:spcPts val="0"/>
              </a:spcBef>
              <a:spcAft>
                <a:spcPts val="0"/>
              </a:spcAft>
              <a:buNone/>
            </a:pPr>
            <a:r>
              <a:rPr i="1" lang="en">
                <a:latin typeface="Space Mono"/>
                <a:ea typeface="Space Mono"/>
                <a:cs typeface="Space Mono"/>
                <a:sym typeface="Space Mono"/>
              </a:rPr>
              <a:t>of National Geographics</a:t>
            </a:r>
            <a:endParaRPr i="1">
              <a:latin typeface="Space Mono"/>
              <a:ea typeface="Space Mono"/>
              <a:cs typeface="Space Mono"/>
              <a:sym typeface="Space Mono"/>
            </a:endParaRPr>
          </a:p>
          <a:p>
            <a:pPr indent="0" lvl="0" marL="1828800" rtl="0" algn="l">
              <a:lnSpc>
                <a:spcPct val="150000"/>
              </a:lnSpc>
              <a:spcBef>
                <a:spcPts val="0"/>
              </a:spcBef>
              <a:spcAft>
                <a:spcPts val="0"/>
              </a:spcAft>
              <a:buNone/>
            </a:pPr>
            <a:r>
              <a:rPr i="1" lang="en">
                <a:latin typeface="Space Mono"/>
                <a:ea typeface="Space Mono"/>
                <a:cs typeface="Space Mono"/>
                <a:sym typeface="Space Mono"/>
              </a:rPr>
              <a:t>re-living his childhood</a:t>
            </a:r>
            <a:endParaRPr>
              <a:latin typeface="Space Mono"/>
              <a:ea typeface="Space Mono"/>
              <a:cs typeface="Space Mono"/>
              <a:sym typeface="Space Mono"/>
            </a:endParaRPr>
          </a:p>
        </p:txBody>
      </p:sp>
      <p:sp>
        <p:nvSpPr>
          <p:cNvPr id="445" name="Google Shape;445;p65"/>
          <p:cNvSpPr txBox="1"/>
          <p:nvPr/>
        </p:nvSpPr>
        <p:spPr>
          <a:xfrm>
            <a:off x="798225" y="455530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6"/>
          <p:cNvPicPr preferRelativeResize="0"/>
          <p:nvPr/>
        </p:nvPicPr>
        <p:blipFill>
          <a:blip r:embed="rId3">
            <a:alphaModFix/>
          </a:blip>
          <a:stretch>
            <a:fillRect/>
          </a:stretch>
        </p:blipFill>
        <p:spPr>
          <a:xfrm>
            <a:off x="5306027" y="899300"/>
            <a:ext cx="3356051" cy="3344876"/>
          </a:xfrm>
          <a:prstGeom prst="rect">
            <a:avLst/>
          </a:prstGeom>
          <a:noFill/>
          <a:ln>
            <a:noFill/>
          </a:ln>
        </p:spPr>
      </p:pic>
      <p:sp>
        <p:nvSpPr>
          <p:cNvPr id="451" name="Google Shape;451;p66"/>
          <p:cNvSpPr txBox="1"/>
          <p:nvPr/>
        </p:nvSpPr>
        <p:spPr>
          <a:xfrm>
            <a:off x="1027500" y="2048400"/>
            <a:ext cx="3544500" cy="10467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Calibri"/>
                <a:ea typeface="Calibri"/>
                <a:cs typeface="Calibri"/>
                <a:sym typeface="Calibri"/>
              </a:rPr>
              <a:t>party at the in-laws</a:t>
            </a:r>
            <a:endParaRPr i="1">
              <a:latin typeface="Calibri"/>
              <a:ea typeface="Calibri"/>
              <a:cs typeface="Calibri"/>
              <a:sym typeface="Calibri"/>
            </a:endParaRPr>
          </a:p>
          <a:p>
            <a:pPr indent="0" lvl="0" marL="457200" rtl="0" algn="l">
              <a:lnSpc>
                <a:spcPct val="150000"/>
              </a:lnSpc>
              <a:spcBef>
                <a:spcPts val="0"/>
              </a:spcBef>
              <a:spcAft>
                <a:spcPts val="0"/>
              </a:spcAft>
              <a:buNone/>
            </a:pPr>
            <a:r>
              <a:rPr i="1" lang="en">
                <a:latin typeface="Calibri"/>
                <a:ea typeface="Calibri"/>
                <a:cs typeface="Calibri"/>
                <a:sym typeface="Calibri"/>
              </a:rPr>
              <a:t>an unlikely bond</a:t>
            </a:r>
            <a:endParaRPr i="1">
              <a:latin typeface="Calibri"/>
              <a:ea typeface="Calibri"/>
              <a:cs typeface="Calibri"/>
              <a:sym typeface="Calibri"/>
            </a:endParaRPr>
          </a:p>
          <a:p>
            <a:pPr indent="0" lvl="0" marL="457200" rtl="0" algn="l">
              <a:lnSpc>
                <a:spcPct val="150000"/>
              </a:lnSpc>
              <a:spcBef>
                <a:spcPts val="0"/>
              </a:spcBef>
              <a:spcAft>
                <a:spcPts val="0"/>
              </a:spcAft>
              <a:buNone/>
            </a:pPr>
            <a:r>
              <a:rPr i="1" lang="en">
                <a:latin typeface="Calibri"/>
                <a:ea typeface="Calibri"/>
                <a:cs typeface="Calibri"/>
                <a:sym typeface="Calibri"/>
              </a:rPr>
              <a:t>over Beethoven</a:t>
            </a:r>
            <a:endParaRPr i="1">
              <a:latin typeface="Space Mono"/>
              <a:ea typeface="Space Mono"/>
              <a:cs typeface="Space Mono"/>
              <a:sym typeface="Space Mono"/>
            </a:endParaRPr>
          </a:p>
        </p:txBody>
      </p:sp>
      <p:sp>
        <p:nvSpPr>
          <p:cNvPr id="452" name="Google Shape;452;p66"/>
          <p:cNvSpPr txBox="1"/>
          <p:nvPr/>
        </p:nvSpPr>
        <p:spPr>
          <a:xfrm>
            <a:off x="7299475" y="4244175"/>
            <a:ext cx="1362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191919"/>
                </a:solidFill>
                <a:highlight>
                  <a:srgbClr val="FFFFFF"/>
                </a:highlight>
                <a:latin typeface="Space Mono"/>
                <a:ea typeface="Space Mono"/>
                <a:cs typeface="Space Mono"/>
                <a:sym typeface="Space Mono"/>
              </a:rPr>
              <a:t>Angel Records, 1961</a:t>
            </a:r>
            <a:endParaRPr sz="700">
              <a:latin typeface="Space Mono"/>
              <a:ea typeface="Space Mono"/>
              <a:cs typeface="Space Mono"/>
              <a:sym typeface="Space Mon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7"/>
          <p:cNvSpPr txBox="1"/>
          <p:nvPr/>
        </p:nvSpPr>
        <p:spPr>
          <a:xfrm>
            <a:off x="3949000" y="2093288"/>
            <a:ext cx="3000000" cy="10467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Space Mono"/>
                <a:ea typeface="Space Mono"/>
                <a:cs typeface="Space Mono"/>
                <a:sym typeface="Space Mono"/>
              </a:rPr>
              <a:t>eyes adjusting to</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the latest glasses…</a:t>
            </a:r>
            <a:endParaRPr i="1">
              <a:latin typeface="Space Mono"/>
              <a:ea typeface="Space Mono"/>
              <a:cs typeface="Space Mono"/>
              <a:sym typeface="Space Mono"/>
            </a:endParaRPr>
          </a:p>
          <a:p>
            <a:pPr indent="0" lvl="0" marL="457200" rtl="0" algn="l">
              <a:lnSpc>
                <a:spcPct val="150000"/>
              </a:lnSpc>
              <a:spcBef>
                <a:spcPts val="0"/>
              </a:spcBef>
              <a:spcAft>
                <a:spcPts val="0"/>
              </a:spcAft>
              <a:buNone/>
            </a:pPr>
            <a:r>
              <a:rPr i="1" lang="en">
                <a:latin typeface="Space Mono"/>
                <a:ea typeface="Space Mono"/>
                <a:cs typeface="Space Mono"/>
                <a:sym typeface="Space Mono"/>
              </a:rPr>
              <a:t>my birthright</a:t>
            </a:r>
            <a:endParaRPr>
              <a:latin typeface="Space Mono"/>
              <a:ea typeface="Space Mono"/>
              <a:cs typeface="Space Mono"/>
              <a:sym typeface="Space Mono"/>
            </a:endParaRPr>
          </a:p>
        </p:txBody>
      </p:sp>
      <p:sp>
        <p:nvSpPr>
          <p:cNvPr id="458" name="Google Shape;458;p67"/>
          <p:cNvSpPr txBox="1"/>
          <p:nvPr/>
        </p:nvSpPr>
        <p:spPr>
          <a:xfrm>
            <a:off x="837650" y="423807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pic>
        <p:nvPicPr>
          <p:cNvPr id="459" name="Google Shape;459;p67"/>
          <p:cNvPicPr preferRelativeResize="0"/>
          <p:nvPr/>
        </p:nvPicPr>
        <p:blipFill>
          <a:blip r:embed="rId3">
            <a:alphaModFix/>
          </a:blip>
          <a:stretch>
            <a:fillRect/>
          </a:stretch>
        </p:blipFill>
        <p:spPr>
          <a:xfrm>
            <a:off x="837650" y="1382909"/>
            <a:ext cx="3000000" cy="24674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68" title="Duffy.JPG"/>
          <p:cNvPicPr preferRelativeResize="0"/>
          <p:nvPr/>
        </p:nvPicPr>
        <p:blipFill>
          <a:blip r:embed="rId3">
            <a:alphaModFix/>
          </a:blip>
          <a:stretch>
            <a:fillRect/>
          </a:stretch>
        </p:blipFill>
        <p:spPr>
          <a:xfrm>
            <a:off x="6201725" y="2418150"/>
            <a:ext cx="2572235" cy="2145600"/>
          </a:xfrm>
          <a:prstGeom prst="rect">
            <a:avLst/>
          </a:prstGeom>
          <a:noFill/>
          <a:ln>
            <a:noFill/>
          </a:ln>
        </p:spPr>
      </p:pic>
      <p:pic>
        <p:nvPicPr>
          <p:cNvPr id="465" name="Google Shape;465;p68"/>
          <p:cNvPicPr preferRelativeResize="0"/>
          <p:nvPr/>
        </p:nvPicPr>
        <p:blipFill>
          <a:blip r:embed="rId4">
            <a:alphaModFix/>
          </a:blip>
          <a:stretch>
            <a:fillRect/>
          </a:stretch>
        </p:blipFill>
        <p:spPr>
          <a:xfrm>
            <a:off x="1632475" y="2780764"/>
            <a:ext cx="2868450" cy="1914761"/>
          </a:xfrm>
          <a:prstGeom prst="rect">
            <a:avLst/>
          </a:prstGeom>
          <a:noFill/>
          <a:ln>
            <a:noFill/>
          </a:ln>
        </p:spPr>
      </p:pic>
      <p:pic>
        <p:nvPicPr>
          <p:cNvPr id="466" name="Google Shape;466;p68"/>
          <p:cNvPicPr preferRelativeResize="0"/>
          <p:nvPr/>
        </p:nvPicPr>
        <p:blipFill rotWithShape="1">
          <a:blip r:embed="rId5">
            <a:alphaModFix/>
          </a:blip>
          <a:srcRect b="17027" l="8105" r="31593" t="21747"/>
          <a:stretch/>
        </p:blipFill>
        <p:spPr>
          <a:xfrm rot="-5400000">
            <a:off x="1052213" y="-75486"/>
            <a:ext cx="2118824" cy="2868449"/>
          </a:xfrm>
          <a:prstGeom prst="rect">
            <a:avLst/>
          </a:prstGeom>
          <a:noFill/>
          <a:ln>
            <a:noFill/>
          </a:ln>
        </p:spPr>
      </p:pic>
      <p:sp>
        <p:nvSpPr>
          <p:cNvPr id="467" name="Google Shape;467;p68"/>
          <p:cNvSpPr txBox="1"/>
          <p:nvPr/>
        </p:nvSpPr>
        <p:spPr>
          <a:xfrm>
            <a:off x="4280575" y="835388"/>
            <a:ext cx="3544500" cy="10467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1000"/>
              </a:spcBef>
              <a:spcAft>
                <a:spcPts val="0"/>
              </a:spcAft>
              <a:buNone/>
            </a:pPr>
            <a:r>
              <a:rPr i="1" lang="en">
                <a:latin typeface="Calibri"/>
                <a:ea typeface="Calibri"/>
                <a:cs typeface="Calibri"/>
                <a:sym typeface="Calibri"/>
              </a:rPr>
              <a:t>he plays catch</a:t>
            </a:r>
            <a:endParaRPr i="1">
              <a:latin typeface="Calibri"/>
              <a:ea typeface="Calibri"/>
              <a:cs typeface="Calibri"/>
              <a:sym typeface="Calibri"/>
            </a:endParaRPr>
          </a:p>
          <a:p>
            <a:pPr indent="0" lvl="0" marL="457200" rtl="0" algn="l">
              <a:lnSpc>
                <a:spcPct val="150000"/>
              </a:lnSpc>
              <a:spcBef>
                <a:spcPts val="0"/>
              </a:spcBef>
              <a:spcAft>
                <a:spcPts val="0"/>
              </a:spcAft>
              <a:buNone/>
            </a:pPr>
            <a:r>
              <a:rPr i="1" lang="en">
                <a:latin typeface="Calibri"/>
                <a:ea typeface="Calibri"/>
                <a:cs typeface="Calibri"/>
                <a:sym typeface="Calibri"/>
              </a:rPr>
              <a:t>with the terrier in the yard</a:t>
            </a:r>
            <a:endParaRPr i="1">
              <a:latin typeface="Calibri"/>
              <a:ea typeface="Calibri"/>
              <a:cs typeface="Calibri"/>
              <a:sym typeface="Calibri"/>
            </a:endParaRPr>
          </a:p>
          <a:p>
            <a:pPr indent="0" lvl="0" marL="457200" rtl="0" algn="l">
              <a:lnSpc>
                <a:spcPct val="150000"/>
              </a:lnSpc>
              <a:spcBef>
                <a:spcPts val="0"/>
              </a:spcBef>
              <a:spcAft>
                <a:spcPts val="0"/>
              </a:spcAft>
              <a:buNone/>
            </a:pPr>
            <a:r>
              <a:rPr i="1" lang="en">
                <a:latin typeface="Calibri"/>
                <a:ea typeface="Calibri"/>
                <a:cs typeface="Calibri"/>
                <a:sym typeface="Calibri"/>
              </a:rPr>
              <a:t>their favourite memory</a:t>
            </a:r>
            <a:endParaRPr i="1">
              <a:latin typeface="Calibri"/>
              <a:ea typeface="Calibri"/>
              <a:cs typeface="Calibri"/>
              <a:sym typeface="Calibri"/>
            </a:endParaRPr>
          </a:p>
        </p:txBody>
      </p:sp>
      <p:sp>
        <p:nvSpPr>
          <p:cNvPr id="468" name="Google Shape;468;p68"/>
          <p:cNvSpPr txBox="1"/>
          <p:nvPr/>
        </p:nvSpPr>
        <p:spPr>
          <a:xfrm>
            <a:off x="7804950" y="4563750"/>
            <a:ext cx="969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photos</a:t>
            </a:r>
            <a:endParaRPr sz="700">
              <a:latin typeface="Space Mono"/>
              <a:ea typeface="Space Mono"/>
              <a:cs typeface="Space Mono"/>
              <a:sym typeface="Space Mon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9"/>
          <p:cNvSpPr txBox="1"/>
          <p:nvPr>
            <p:ph type="title"/>
          </p:nvPr>
        </p:nvSpPr>
        <p:spPr>
          <a:xfrm>
            <a:off x="2077050" y="1769700"/>
            <a:ext cx="49899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haiga</a:t>
            </a:r>
            <a:endParaRPr/>
          </a:p>
        </p:txBody>
      </p:sp>
      <p:sp>
        <p:nvSpPr>
          <p:cNvPr id="474" name="Google Shape;474;p69"/>
          <p:cNvSpPr txBox="1"/>
          <p:nvPr/>
        </p:nvSpPr>
        <p:spPr>
          <a:xfrm>
            <a:off x="3513000" y="2693100"/>
            <a:ext cx="220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a:t>
            </a:r>
            <a:endParaRPr>
              <a:latin typeface="Space Mono"/>
              <a:ea typeface="Space Mono"/>
              <a:cs typeface="Space Mono"/>
              <a:sym typeface="Space Mon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0"/>
          <p:cNvSpPr/>
          <p:nvPr>
            <p:ph idx="3" type="pic"/>
          </p:nvPr>
        </p:nvSpPr>
        <p:spPr>
          <a:xfrm>
            <a:off x="884439" y="1568427"/>
            <a:ext cx="2891400" cy="1920900"/>
          </a:xfrm>
          <a:prstGeom prst="roundRect">
            <a:avLst>
              <a:gd fmla="val 16667" name="adj"/>
            </a:avLst>
          </a:prstGeom>
        </p:spPr>
      </p:sp>
      <p:sp>
        <p:nvSpPr>
          <p:cNvPr id="480" name="Google Shape;480;p70"/>
          <p:cNvSpPr/>
          <p:nvPr>
            <p:ph idx="6" type="pic"/>
          </p:nvPr>
        </p:nvSpPr>
        <p:spPr>
          <a:xfrm>
            <a:off x="5368239" y="1568427"/>
            <a:ext cx="2891400" cy="1920900"/>
          </a:xfrm>
          <a:prstGeom prst="roundRect">
            <a:avLst>
              <a:gd fmla="val 16667" name="adj"/>
            </a:avLst>
          </a:prstGeom>
        </p:spPr>
      </p:sp>
      <p:pic>
        <p:nvPicPr>
          <p:cNvPr id="481" name="Google Shape;481;p70" title="Screenshot_20260509_212715_Instagram.jpg"/>
          <p:cNvPicPr preferRelativeResize="0"/>
          <p:nvPr/>
        </p:nvPicPr>
        <p:blipFill rotWithShape="1">
          <a:blip r:embed="rId3">
            <a:alphaModFix/>
          </a:blip>
          <a:srcRect b="15526" l="0" r="0" t="18210"/>
          <a:stretch/>
        </p:blipFill>
        <p:spPr>
          <a:xfrm>
            <a:off x="885200" y="1568425"/>
            <a:ext cx="2889500" cy="1920899"/>
          </a:xfrm>
          <a:prstGeom prst="rect">
            <a:avLst/>
          </a:prstGeom>
          <a:noFill/>
          <a:ln>
            <a:noFill/>
          </a:ln>
        </p:spPr>
      </p:pic>
      <p:pic>
        <p:nvPicPr>
          <p:cNvPr id="482" name="Google Shape;482;p70" title="Newlyweds - Copy.JPG"/>
          <p:cNvPicPr preferRelativeResize="0"/>
          <p:nvPr/>
        </p:nvPicPr>
        <p:blipFill rotWithShape="1">
          <a:blip r:embed="rId4">
            <a:alphaModFix/>
          </a:blip>
          <a:srcRect b="64222" l="0" r="0" t="0"/>
          <a:stretch/>
        </p:blipFill>
        <p:spPr>
          <a:xfrm>
            <a:off x="5369200" y="1568425"/>
            <a:ext cx="2889500" cy="1920900"/>
          </a:xfrm>
          <a:prstGeom prst="rect">
            <a:avLst/>
          </a:prstGeom>
          <a:noFill/>
          <a:ln>
            <a:noFill/>
          </a:ln>
        </p:spPr>
      </p:pic>
      <p:sp>
        <p:nvSpPr>
          <p:cNvPr id="483" name="Google Shape;483;p70"/>
          <p:cNvSpPr txBox="1"/>
          <p:nvPr/>
        </p:nvSpPr>
        <p:spPr>
          <a:xfrm>
            <a:off x="7412000" y="3560300"/>
            <a:ext cx="91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photos</a:t>
            </a:r>
            <a:endParaRPr sz="700">
              <a:latin typeface="Space Mono"/>
              <a:ea typeface="Space Mono"/>
              <a:cs typeface="Space Mono"/>
              <a:sym typeface="Space Mon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1"/>
          <p:cNvSpPr txBox="1"/>
          <p:nvPr>
            <p:ph type="title"/>
          </p:nvPr>
        </p:nvSpPr>
        <p:spPr>
          <a:xfrm>
            <a:off x="2077050" y="1769700"/>
            <a:ext cx="49899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split sequences</a:t>
            </a:r>
            <a:endParaRPr/>
          </a:p>
        </p:txBody>
      </p:sp>
      <p:sp>
        <p:nvSpPr>
          <p:cNvPr id="489" name="Google Shape;489;p71"/>
          <p:cNvSpPr txBox="1"/>
          <p:nvPr/>
        </p:nvSpPr>
        <p:spPr>
          <a:xfrm>
            <a:off x="1665450" y="2693100"/>
            <a:ext cx="581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 . -. -.-. . ...</a:t>
            </a:r>
            <a:endParaRPr>
              <a:latin typeface="Space Mono"/>
              <a:ea typeface="Space Mono"/>
              <a:cs typeface="Space Mono"/>
              <a:sym typeface="Space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2"/>
          <p:cNvSpPr txBox="1"/>
          <p:nvPr>
            <p:ph type="title"/>
          </p:nvPr>
        </p:nvSpPr>
        <p:spPr>
          <a:xfrm>
            <a:off x="311700" y="184625"/>
            <a:ext cx="85206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4000"/>
              <a:t>t</a:t>
            </a:r>
            <a:r>
              <a:rPr lang="en" sz="4000"/>
              <a:t>ranspacific</a:t>
            </a:r>
            <a:endParaRPr sz="4000"/>
          </a:p>
        </p:txBody>
      </p:sp>
      <p:sp>
        <p:nvSpPr>
          <p:cNvPr id="495" name="Google Shape;495;p72"/>
          <p:cNvSpPr txBox="1"/>
          <p:nvPr>
            <p:ph idx="1" type="body"/>
          </p:nvPr>
        </p:nvSpPr>
        <p:spPr>
          <a:xfrm>
            <a:off x="5123375" y="196200"/>
            <a:ext cx="3753600" cy="4751100"/>
          </a:xfrm>
          <a:prstGeom prst="rect">
            <a:avLst/>
          </a:prstGeom>
        </p:spPr>
        <p:txBody>
          <a:bodyPr anchorCtr="0" anchor="t" bIns="91425" lIns="91425" spcFirstLastPara="1" rIns="91425" wrap="square" tIns="91425">
            <a:spAutoFit/>
          </a:bodyPr>
          <a:lstStyle/>
          <a:p>
            <a:pPr indent="0" lvl="0" marL="0" rtl="0" algn="l">
              <a:spcBef>
                <a:spcPts val="1000"/>
              </a:spcBef>
              <a:spcAft>
                <a:spcPts val="0"/>
              </a:spcAft>
              <a:buNone/>
            </a:pPr>
            <a:r>
              <a:rPr lang="en" sz="1400">
                <a:solidFill>
                  <a:srgbClr val="000000"/>
                </a:solidFill>
              </a:rPr>
              <a:t>the horizon rises</a:t>
            </a:r>
            <a:endParaRPr sz="1400">
              <a:solidFill>
                <a:srgbClr val="000000"/>
              </a:solidFill>
            </a:endParaRPr>
          </a:p>
          <a:p>
            <a:pPr indent="0" lvl="0" marL="0" rtl="0" algn="l">
              <a:lnSpc>
                <a:spcPct val="150000"/>
              </a:lnSpc>
              <a:spcBef>
                <a:spcPts val="1000"/>
              </a:spcBef>
              <a:spcAft>
                <a:spcPts val="0"/>
              </a:spcAft>
              <a:buNone/>
            </a:pPr>
            <a:r>
              <a:rPr lang="en" sz="1400">
                <a:solidFill>
                  <a:srgbClr val="000000"/>
                </a:solidFill>
              </a:rPr>
              <a:t>		</a:t>
            </a:r>
            <a:r>
              <a:rPr i="1" lang="en" sz="1400">
                <a:solidFill>
                  <a:srgbClr val="000000"/>
                </a:solidFill>
              </a:rPr>
              <a:t>all bundled up</a:t>
            </a:r>
            <a:endParaRPr i="1" sz="1400">
              <a:solidFill>
                <a:srgbClr val="000000"/>
              </a:solidFill>
            </a:endParaRPr>
          </a:p>
          <a:p>
            <a:pPr indent="0" lvl="0" marL="0" rtl="0" algn="l">
              <a:lnSpc>
                <a:spcPct val="150000"/>
              </a:lnSpc>
              <a:spcBef>
                <a:spcPts val="0"/>
              </a:spcBef>
              <a:spcAft>
                <a:spcPts val="0"/>
              </a:spcAft>
              <a:buNone/>
            </a:pPr>
            <a:r>
              <a:rPr i="1" lang="en" sz="1400">
                <a:solidFill>
                  <a:srgbClr val="000000"/>
                </a:solidFill>
              </a:rPr>
              <a:t>		a snapshot with dad </a:t>
            </a:r>
            <a:endParaRPr i="1" sz="1400">
              <a:solidFill>
                <a:srgbClr val="000000"/>
              </a:solidFill>
            </a:endParaRPr>
          </a:p>
          <a:p>
            <a:pPr indent="457200" lvl="0" marL="457200" rtl="0" algn="l">
              <a:lnSpc>
                <a:spcPct val="150000"/>
              </a:lnSpc>
              <a:spcBef>
                <a:spcPts val="0"/>
              </a:spcBef>
              <a:spcAft>
                <a:spcPts val="0"/>
              </a:spcAft>
              <a:buNone/>
            </a:pPr>
            <a:r>
              <a:rPr i="1" lang="en" sz="1400">
                <a:solidFill>
                  <a:srgbClr val="000000"/>
                </a:solidFill>
              </a:rPr>
              <a:t>in the deck chairs</a:t>
            </a:r>
            <a:endParaRPr i="1" sz="1400">
              <a:solidFill>
                <a:srgbClr val="000000"/>
              </a:solidFill>
            </a:endParaRPr>
          </a:p>
          <a:p>
            <a:pPr indent="0" lvl="0" marL="0" rtl="0" algn="l">
              <a:lnSpc>
                <a:spcPct val="150000"/>
              </a:lnSpc>
              <a:spcBef>
                <a:spcPts val="1000"/>
              </a:spcBef>
              <a:spcAft>
                <a:spcPts val="0"/>
              </a:spcAft>
              <a:buNone/>
            </a:pPr>
            <a:r>
              <a:rPr lang="en" sz="1400">
                <a:solidFill>
                  <a:srgbClr val="000000"/>
                </a:solidFill>
              </a:rPr>
              <a:t>and falls with the deck</a:t>
            </a:r>
            <a:endParaRPr sz="1400">
              <a:solidFill>
                <a:srgbClr val="000000"/>
              </a:solidFill>
            </a:endParaRPr>
          </a:p>
          <a:p>
            <a:pPr indent="0" lvl="0" marL="0" rtl="0" algn="l">
              <a:lnSpc>
                <a:spcPct val="150000"/>
              </a:lnSpc>
              <a:spcBef>
                <a:spcPts val="1000"/>
              </a:spcBef>
              <a:spcAft>
                <a:spcPts val="0"/>
              </a:spcAft>
              <a:buNone/>
            </a:pPr>
            <a:r>
              <a:rPr lang="en" sz="1400">
                <a:solidFill>
                  <a:srgbClr val="000000"/>
                </a:solidFill>
              </a:rPr>
              <a:t>		</a:t>
            </a:r>
            <a:r>
              <a:rPr i="1" lang="en" sz="1400">
                <a:solidFill>
                  <a:srgbClr val="000000"/>
                </a:solidFill>
              </a:rPr>
              <a:t>away game</a:t>
            </a:r>
            <a:r>
              <a:rPr lang="en" sz="1400">
                <a:solidFill>
                  <a:srgbClr val="000000"/>
                </a:solidFill>
              </a:rPr>
              <a:t>	</a:t>
            </a:r>
            <a:endParaRPr sz="1400">
              <a:solidFill>
                <a:srgbClr val="000000"/>
              </a:solidFill>
            </a:endParaRPr>
          </a:p>
          <a:p>
            <a:pPr indent="457200" lvl="0" marL="457200" rtl="0" algn="l">
              <a:lnSpc>
                <a:spcPct val="150000"/>
              </a:lnSpc>
              <a:spcBef>
                <a:spcPts val="0"/>
              </a:spcBef>
              <a:spcAft>
                <a:spcPts val="0"/>
              </a:spcAft>
              <a:buNone/>
            </a:pPr>
            <a:r>
              <a:rPr i="1" lang="en" sz="1400">
                <a:solidFill>
                  <a:srgbClr val="000000"/>
                </a:solidFill>
              </a:rPr>
              <a:t>I stop my baseball from</a:t>
            </a:r>
            <a:endParaRPr i="1" sz="1400">
              <a:solidFill>
                <a:srgbClr val="000000"/>
              </a:solidFill>
            </a:endParaRPr>
          </a:p>
          <a:p>
            <a:pPr indent="457200" lvl="0" marL="457200" rtl="0" algn="l">
              <a:lnSpc>
                <a:spcPct val="150000"/>
              </a:lnSpc>
              <a:spcBef>
                <a:spcPts val="0"/>
              </a:spcBef>
              <a:spcAft>
                <a:spcPts val="0"/>
              </a:spcAft>
              <a:buNone/>
            </a:pPr>
            <a:r>
              <a:rPr i="1" lang="en" sz="1400">
                <a:solidFill>
                  <a:srgbClr val="000000"/>
                </a:solidFill>
              </a:rPr>
              <a:t>rolling overboard</a:t>
            </a:r>
            <a:endParaRPr i="1" sz="1400">
              <a:solidFill>
                <a:srgbClr val="000000"/>
              </a:solidFill>
            </a:endParaRPr>
          </a:p>
          <a:p>
            <a:pPr indent="0" lvl="0" marL="0" rtl="0" algn="l">
              <a:lnSpc>
                <a:spcPct val="150000"/>
              </a:lnSpc>
              <a:spcBef>
                <a:spcPts val="1000"/>
              </a:spcBef>
              <a:spcAft>
                <a:spcPts val="0"/>
              </a:spcAft>
              <a:buNone/>
            </a:pPr>
            <a:r>
              <a:rPr lang="en" sz="1400">
                <a:solidFill>
                  <a:srgbClr val="000000"/>
                </a:solidFill>
              </a:rPr>
              <a:t>life changes</a:t>
            </a:r>
            <a:endParaRPr sz="1400">
              <a:solidFill>
                <a:srgbClr val="000000"/>
              </a:solidFill>
            </a:endParaRPr>
          </a:p>
          <a:p>
            <a:pPr indent="0" lvl="0" marL="0" rtl="0" algn="l">
              <a:lnSpc>
                <a:spcPct val="150000"/>
              </a:lnSpc>
              <a:spcBef>
                <a:spcPts val="1000"/>
              </a:spcBef>
              <a:spcAft>
                <a:spcPts val="0"/>
              </a:spcAft>
              <a:buNone/>
            </a:pPr>
            <a:r>
              <a:rPr lang="en" sz="1400">
                <a:solidFill>
                  <a:srgbClr val="000000"/>
                </a:solidFill>
              </a:rPr>
              <a:t>		</a:t>
            </a:r>
            <a:r>
              <a:rPr i="1" lang="en" sz="1400">
                <a:solidFill>
                  <a:srgbClr val="000000"/>
                </a:solidFill>
              </a:rPr>
              <a:t>new route - </a:t>
            </a:r>
            <a:endParaRPr i="1" sz="1400">
              <a:solidFill>
                <a:srgbClr val="000000"/>
              </a:solidFill>
            </a:endParaRPr>
          </a:p>
          <a:p>
            <a:pPr indent="0" lvl="0" marL="0" rtl="0" algn="l">
              <a:lnSpc>
                <a:spcPct val="150000"/>
              </a:lnSpc>
              <a:spcBef>
                <a:spcPts val="0"/>
              </a:spcBef>
              <a:spcAft>
                <a:spcPts val="0"/>
              </a:spcAft>
              <a:buNone/>
            </a:pPr>
            <a:r>
              <a:rPr i="1" lang="en" sz="1400">
                <a:solidFill>
                  <a:srgbClr val="000000"/>
                </a:solidFill>
              </a:rPr>
              <a:t>		have I packed</a:t>
            </a:r>
            <a:endParaRPr i="1" sz="1400">
              <a:solidFill>
                <a:srgbClr val="000000"/>
              </a:solidFill>
            </a:endParaRPr>
          </a:p>
          <a:p>
            <a:pPr indent="457200" lvl="0" marL="457200" rtl="0" algn="l">
              <a:lnSpc>
                <a:spcPct val="150000"/>
              </a:lnSpc>
              <a:spcBef>
                <a:spcPts val="0"/>
              </a:spcBef>
              <a:spcAft>
                <a:spcPts val="0"/>
              </a:spcAft>
              <a:buNone/>
            </a:pPr>
            <a:r>
              <a:rPr i="1" lang="en" sz="1400">
                <a:solidFill>
                  <a:srgbClr val="000000"/>
                </a:solidFill>
              </a:rPr>
              <a:t>enough to read?</a:t>
            </a:r>
            <a:endParaRPr i="1" sz="1400">
              <a:solidFill>
                <a:srgbClr val="000000"/>
              </a:solidFill>
            </a:endParaRPr>
          </a:p>
          <a:p>
            <a:pPr indent="0" lvl="0" marL="0" rtl="0" algn="l">
              <a:spcBef>
                <a:spcPts val="0"/>
              </a:spcBef>
              <a:spcAft>
                <a:spcPts val="0"/>
              </a:spcAft>
              <a:buNone/>
            </a:pPr>
            <a:r>
              <a:t/>
            </a:r>
            <a:endParaRPr/>
          </a:p>
        </p:txBody>
      </p:sp>
      <p:pic>
        <p:nvPicPr>
          <p:cNvPr id="496" name="Google Shape;496;p72" title="20251230_173119.jpg"/>
          <p:cNvPicPr preferRelativeResize="0"/>
          <p:nvPr>
            <p:ph idx="2" type="pic"/>
          </p:nvPr>
        </p:nvPicPr>
        <p:blipFill rotWithShape="1">
          <a:blip r:embed="rId3">
            <a:alphaModFix/>
          </a:blip>
          <a:srcRect b="18097" l="22334" r="30337" t="29885"/>
          <a:stretch/>
        </p:blipFill>
        <p:spPr>
          <a:xfrm rot="504">
            <a:off x="311687" y="1403407"/>
            <a:ext cx="3840476" cy="3165638"/>
          </a:xfrm>
          <a:prstGeom prst="rect">
            <a:avLst/>
          </a:prstGeom>
          <a:noFill/>
          <a:ln>
            <a:noFill/>
          </a:ln>
        </p:spPr>
      </p:pic>
      <p:sp>
        <p:nvSpPr>
          <p:cNvPr id="497" name="Google Shape;497;p72"/>
          <p:cNvSpPr txBox="1"/>
          <p:nvPr/>
        </p:nvSpPr>
        <p:spPr>
          <a:xfrm>
            <a:off x="311700" y="929450"/>
            <a:ext cx="504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ace Mono"/>
                <a:ea typeface="Space Mono"/>
                <a:cs typeface="Space Mono"/>
                <a:sym typeface="Space Mono"/>
              </a:rPr>
              <a:t>- .-. .- -. ... .--. .- -.-. .. ..-. .. -.-.</a:t>
            </a:r>
            <a:endParaRPr sz="1200">
              <a:latin typeface="Space Mono"/>
              <a:ea typeface="Space Mono"/>
              <a:cs typeface="Space Mono"/>
              <a:sym typeface="Space Mono"/>
            </a:endParaRPr>
          </a:p>
        </p:txBody>
      </p:sp>
      <p:sp>
        <p:nvSpPr>
          <p:cNvPr id="498" name="Google Shape;498;p72"/>
          <p:cNvSpPr txBox="1"/>
          <p:nvPr/>
        </p:nvSpPr>
        <p:spPr>
          <a:xfrm>
            <a:off x="311700" y="456932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6"/>
          <p:cNvSpPr txBox="1"/>
          <p:nvPr>
            <p:ph idx="4" type="body"/>
          </p:nvPr>
        </p:nvSpPr>
        <p:spPr>
          <a:xfrm>
            <a:off x="6552046" y="1213325"/>
            <a:ext cx="1691700" cy="554400"/>
          </a:xfrm>
          <a:prstGeom prst="rect">
            <a:avLst/>
          </a:prstGeom>
          <a:solidFill>
            <a:srgbClr val="F9CB9C"/>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200"/>
              <a:t>Arthur Stewart</a:t>
            </a:r>
            <a:endParaRPr sz="1200"/>
          </a:p>
          <a:p>
            <a:pPr indent="0" lvl="0" marL="0" rtl="0" algn="ctr">
              <a:spcBef>
                <a:spcPts val="0"/>
              </a:spcBef>
              <a:spcAft>
                <a:spcPts val="0"/>
              </a:spcAft>
              <a:buNone/>
            </a:pPr>
            <a:r>
              <a:rPr lang="en" sz="1200"/>
              <a:t>1922-2011</a:t>
            </a:r>
            <a:endParaRPr sz="1200"/>
          </a:p>
        </p:txBody>
      </p:sp>
      <p:pic>
        <p:nvPicPr>
          <p:cNvPr id="299" name="Google Shape;299;p46"/>
          <p:cNvPicPr preferRelativeResize="0"/>
          <p:nvPr/>
        </p:nvPicPr>
        <p:blipFill>
          <a:blip r:embed="rId3">
            <a:alphaModFix/>
          </a:blip>
          <a:stretch>
            <a:fillRect/>
          </a:stretch>
        </p:blipFill>
        <p:spPr>
          <a:xfrm>
            <a:off x="2442438" y="986950"/>
            <a:ext cx="3960536" cy="3230225"/>
          </a:xfrm>
          <a:prstGeom prst="rect">
            <a:avLst/>
          </a:prstGeom>
          <a:noFill/>
          <a:ln>
            <a:noFill/>
          </a:ln>
        </p:spPr>
      </p:pic>
      <p:sp>
        <p:nvSpPr>
          <p:cNvPr id="300" name="Google Shape;300;p46"/>
          <p:cNvSpPr txBox="1"/>
          <p:nvPr>
            <p:ph idx="3" type="body"/>
          </p:nvPr>
        </p:nvSpPr>
        <p:spPr>
          <a:xfrm>
            <a:off x="3257102" y="4429750"/>
            <a:ext cx="26298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1200"/>
              <a:t>Clare Stewart &amp; Carl Sneyd</a:t>
            </a:r>
            <a:endParaRPr sz="1200"/>
          </a:p>
          <a:p>
            <a:pPr indent="0" lvl="0" marL="0" rtl="0" algn="ctr">
              <a:spcBef>
                <a:spcPts val="0"/>
              </a:spcBef>
              <a:spcAft>
                <a:spcPts val="0"/>
              </a:spcAft>
              <a:buNone/>
            </a:pPr>
            <a:r>
              <a:rPr lang="en" sz="1200"/>
              <a:t>married August 22, 1969</a:t>
            </a:r>
            <a:endParaRPr sz="1200"/>
          </a:p>
        </p:txBody>
      </p:sp>
      <p:sp>
        <p:nvSpPr>
          <p:cNvPr id="301" name="Google Shape;301;p46"/>
          <p:cNvSpPr txBox="1"/>
          <p:nvPr>
            <p:ph idx="3" type="body"/>
          </p:nvPr>
        </p:nvSpPr>
        <p:spPr>
          <a:xfrm>
            <a:off x="2520550" y="208200"/>
            <a:ext cx="1687200" cy="526200"/>
          </a:xfrm>
          <a:prstGeom prst="rect">
            <a:avLst/>
          </a:prstGeom>
          <a:solidFill>
            <a:srgbClr val="F9CB9C"/>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200"/>
              <a:t>Mildred Sneyd</a:t>
            </a:r>
            <a:endParaRPr sz="1200"/>
          </a:p>
          <a:p>
            <a:pPr indent="0" lvl="0" marL="0" rtl="0" algn="ctr">
              <a:spcBef>
                <a:spcPts val="0"/>
              </a:spcBef>
              <a:spcAft>
                <a:spcPts val="0"/>
              </a:spcAft>
              <a:buNone/>
            </a:pPr>
            <a:r>
              <a:rPr lang="en" sz="1200"/>
              <a:t>1918-2016</a:t>
            </a:r>
            <a:endParaRPr sz="1200"/>
          </a:p>
        </p:txBody>
      </p:sp>
      <p:sp>
        <p:nvSpPr>
          <p:cNvPr id="302" name="Google Shape;302;p46"/>
          <p:cNvSpPr txBox="1"/>
          <p:nvPr>
            <p:ph idx="3" type="body"/>
          </p:nvPr>
        </p:nvSpPr>
        <p:spPr>
          <a:xfrm>
            <a:off x="601675" y="1213325"/>
            <a:ext cx="1691700" cy="71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Herbert Stanley </a:t>
            </a:r>
            <a:endParaRPr sz="1200"/>
          </a:p>
          <a:p>
            <a:pPr indent="0" lvl="0" marL="0" rtl="0" algn="ctr">
              <a:spcBef>
                <a:spcPts val="0"/>
              </a:spcBef>
              <a:spcAft>
                <a:spcPts val="0"/>
              </a:spcAft>
              <a:buNone/>
            </a:pPr>
            <a:r>
              <a:rPr lang="en" sz="1200"/>
              <a:t>Sneyd Jr.</a:t>
            </a:r>
            <a:endParaRPr sz="1200"/>
          </a:p>
          <a:p>
            <a:pPr indent="0" lvl="0" marL="0" rtl="0" algn="ctr">
              <a:spcBef>
                <a:spcPts val="0"/>
              </a:spcBef>
              <a:spcAft>
                <a:spcPts val="0"/>
              </a:spcAft>
              <a:buNone/>
            </a:pPr>
            <a:r>
              <a:rPr lang="en" sz="1200"/>
              <a:t>1909-1977</a:t>
            </a:r>
            <a:endParaRPr sz="1200"/>
          </a:p>
        </p:txBody>
      </p:sp>
      <p:sp>
        <p:nvSpPr>
          <p:cNvPr id="303" name="Google Shape;303;p46"/>
          <p:cNvSpPr txBox="1"/>
          <p:nvPr>
            <p:ph idx="3" type="body"/>
          </p:nvPr>
        </p:nvSpPr>
        <p:spPr>
          <a:xfrm>
            <a:off x="4647275" y="208200"/>
            <a:ext cx="1691700" cy="5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Joyce Stewart</a:t>
            </a:r>
            <a:endParaRPr sz="1200"/>
          </a:p>
          <a:p>
            <a:pPr indent="0" lvl="0" marL="0" rtl="0" algn="ctr">
              <a:spcBef>
                <a:spcPts val="0"/>
              </a:spcBef>
              <a:spcAft>
                <a:spcPts val="0"/>
              </a:spcAft>
              <a:buNone/>
            </a:pPr>
            <a:r>
              <a:rPr lang="en" sz="1200"/>
              <a:t>1924-1970</a:t>
            </a:r>
            <a:endParaRPr sz="1200"/>
          </a:p>
        </p:txBody>
      </p:sp>
      <p:sp>
        <p:nvSpPr>
          <p:cNvPr id="304" name="Google Shape;304;p46"/>
          <p:cNvSpPr txBox="1"/>
          <p:nvPr/>
        </p:nvSpPr>
        <p:spPr>
          <a:xfrm>
            <a:off x="5539875" y="421717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3"/>
          <p:cNvSpPr txBox="1"/>
          <p:nvPr>
            <p:ph idx="4294967295" type="title"/>
          </p:nvPr>
        </p:nvSpPr>
        <p:spPr>
          <a:xfrm>
            <a:off x="2937975" y="1478875"/>
            <a:ext cx="33645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4000"/>
              <a:t>society items</a:t>
            </a:r>
            <a:endParaRPr sz="4000"/>
          </a:p>
        </p:txBody>
      </p:sp>
      <p:sp>
        <p:nvSpPr>
          <p:cNvPr id="504" name="Google Shape;504;p73"/>
          <p:cNvSpPr txBox="1"/>
          <p:nvPr/>
        </p:nvSpPr>
        <p:spPr>
          <a:xfrm>
            <a:off x="2286000" y="2371650"/>
            <a:ext cx="457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 . -- ...</a:t>
            </a:r>
            <a:endParaRPr>
              <a:latin typeface="Space Mono"/>
              <a:ea typeface="Space Mono"/>
              <a:cs typeface="Space Mono"/>
              <a:sym typeface="Space Mon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4"/>
          <p:cNvSpPr txBox="1"/>
          <p:nvPr>
            <p:ph idx="1" type="body"/>
          </p:nvPr>
        </p:nvSpPr>
        <p:spPr>
          <a:xfrm>
            <a:off x="225050" y="290575"/>
            <a:ext cx="4473900" cy="4730700"/>
          </a:xfrm>
          <a:prstGeom prst="rect">
            <a:avLst/>
          </a:prstGeom>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lang="en" sz="1400">
                <a:solidFill>
                  <a:srgbClr val="000000"/>
                </a:solidFill>
              </a:rPr>
              <a:t>clipped from life</a:t>
            </a:r>
            <a:endParaRPr sz="1400">
              <a:solidFill>
                <a:srgbClr val="000000"/>
              </a:solidFill>
            </a:endParaRPr>
          </a:p>
          <a:p>
            <a:pPr indent="0" lvl="0" marL="914400" rtl="0" algn="l">
              <a:lnSpc>
                <a:spcPct val="150000"/>
              </a:lnSpc>
              <a:spcBef>
                <a:spcPts val="1000"/>
              </a:spcBef>
              <a:spcAft>
                <a:spcPts val="0"/>
              </a:spcAft>
              <a:buNone/>
            </a:pPr>
            <a:r>
              <a:rPr lang="en" sz="1400">
                <a:solidFill>
                  <a:srgbClr val="000000"/>
                </a:solidFill>
              </a:rPr>
              <a:t>nicely framed</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a prize-winning</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vase of flowers</a:t>
            </a:r>
            <a:endParaRPr sz="1400">
              <a:solidFill>
                <a:srgbClr val="000000"/>
              </a:solidFill>
            </a:endParaRPr>
          </a:p>
          <a:p>
            <a:pPr indent="0" lvl="0" marL="0" rtl="0" algn="l">
              <a:lnSpc>
                <a:spcPct val="150000"/>
              </a:lnSpc>
              <a:spcBef>
                <a:spcPts val="1000"/>
              </a:spcBef>
              <a:spcAft>
                <a:spcPts val="0"/>
              </a:spcAft>
              <a:buNone/>
            </a:pPr>
            <a:r>
              <a:rPr lang="en" sz="1400">
                <a:solidFill>
                  <a:srgbClr val="000000"/>
                </a:solidFill>
              </a:rPr>
              <a:t>all those times you made</a:t>
            </a:r>
            <a:endParaRPr sz="1400">
              <a:solidFill>
                <a:srgbClr val="000000"/>
              </a:solidFill>
            </a:endParaRPr>
          </a:p>
          <a:p>
            <a:pPr indent="0" lvl="0" marL="914400" rtl="0" algn="l">
              <a:lnSpc>
                <a:spcPct val="150000"/>
              </a:lnSpc>
              <a:spcBef>
                <a:spcPts val="1000"/>
              </a:spcBef>
              <a:spcAft>
                <a:spcPts val="0"/>
              </a:spcAft>
              <a:buNone/>
            </a:pPr>
            <a:r>
              <a:rPr lang="en" sz="1400">
                <a:solidFill>
                  <a:srgbClr val="000000"/>
                </a:solidFill>
              </a:rPr>
              <a:t>a sacred gift</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i wish i could </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present it in person</a:t>
            </a:r>
            <a:endParaRPr sz="1400">
              <a:solidFill>
                <a:srgbClr val="000000"/>
              </a:solidFill>
            </a:endParaRPr>
          </a:p>
          <a:p>
            <a:pPr indent="0" lvl="0" marL="0" rtl="0" algn="l">
              <a:lnSpc>
                <a:spcPct val="150000"/>
              </a:lnSpc>
              <a:spcBef>
                <a:spcPts val="0"/>
              </a:spcBef>
              <a:spcAft>
                <a:spcPts val="0"/>
              </a:spcAft>
              <a:buNone/>
            </a:pPr>
            <a:r>
              <a:rPr lang="en" sz="1400">
                <a:solidFill>
                  <a:srgbClr val="000000"/>
                </a:solidFill>
              </a:rPr>
              <a:t>the news</a:t>
            </a:r>
            <a:endParaRPr sz="1400">
              <a:solidFill>
                <a:srgbClr val="000000"/>
              </a:solidFill>
            </a:endParaRPr>
          </a:p>
          <a:p>
            <a:pPr indent="0" lvl="0" marL="914400" rtl="0" algn="l">
              <a:lnSpc>
                <a:spcPct val="150000"/>
              </a:lnSpc>
              <a:spcBef>
                <a:spcPts val="1000"/>
              </a:spcBef>
              <a:spcAft>
                <a:spcPts val="0"/>
              </a:spcAft>
              <a:buNone/>
            </a:pPr>
            <a:r>
              <a:rPr lang="en" sz="1400">
                <a:solidFill>
                  <a:srgbClr val="000000"/>
                </a:solidFill>
              </a:rPr>
              <a:t>right there in black and white</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my corsage matches</a:t>
            </a:r>
            <a:endParaRPr sz="1400">
              <a:solidFill>
                <a:srgbClr val="000000"/>
              </a:solidFill>
            </a:endParaRPr>
          </a:p>
          <a:p>
            <a:pPr indent="0" lvl="0" marL="914400" rtl="0" algn="l">
              <a:lnSpc>
                <a:spcPct val="150000"/>
              </a:lnSpc>
              <a:spcBef>
                <a:spcPts val="0"/>
              </a:spcBef>
              <a:spcAft>
                <a:spcPts val="0"/>
              </a:spcAft>
              <a:buNone/>
            </a:pPr>
            <a:r>
              <a:rPr lang="en" sz="1400">
                <a:solidFill>
                  <a:srgbClr val="000000"/>
                </a:solidFill>
              </a:rPr>
              <a:t>your mess kit</a:t>
            </a:r>
            <a:endParaRPr sz="1400">
              <a:solidFill>
                <a:srgbClr val="000000"/>
              </a:solidFill>
            </a:endParaRPr>
          </a:p>
          <a:p>
            <a:pPr indent="0" lvl="0" marL="0" rtl="0" algn="l">
              <a:spcBef>
                <a:spcPts val="0"/>
              </a:spcBef>
              <a:spcAft>
                <a:spcPts val="0"/>
              </a:spcAft>
              <a:buNone/>
            </a:pPr>
            <a:r>
              <a:t/>
            </a:r>
            <a:endParaRPr/>
          </a:p>
        </p:txBody>
      </p:sp>
      <p:pic>
        <p:nvPicPr>
          <p:cNvPr id="510" name="Google Shape;510;p74"/>
          <p:cNvPicPr preferRelativeResize="0"/>
          <p:nvPr/>
        </p:nvPicPr>
        <p:blipFill>
          <a:blip r:embed="rId3">
            <a:alphaModFix/>
          </a:blip>
          <a:stretch>
            <a:fillRect/>
          </a:stretch>
        </p:blipFill>
        <p:spPr>
          <a:xfrm rot="-390629">
            <a:off x="4873638" y="466925"/>
            <a:ext cx="1490467" cy="3166199"/>
          </a:xfrm>
          <a:prstGeom prst="rect">
            <a:avLst/>
          </a:prstGeom>
          <a:noFill/>
          <a:ln>
            <a:noFill/>
          </a:ln>
        </p:spPr>
      </p:pic>
      <p:pic>
        <p:nvPicPr>
          <p:cNvPr id="511" name="Google Shape;511;p74"/>
          <p:cNvPicPr preferRelativeResize="0"/>
          <p:nvPr/>
        </p:nvPicPr>
        <p:blipFill>
          <a:blip r:embed="rId4">
            <a:alphaModFix/>
          </a:blip>
          <a:stretch>
            <a:fillRect/>
          </a:stretch>
        </p:blipFill>
        <p:spPr>
          <a:xfrm rot="-393869">
            <a:off x="6225993" y="425053"/>
            <a:ext cx="2480416" cy="2228522"/>
          </a:xfrm>
          <a:prstGeom prst="rect">
            <a:avLst/>
          </a:prstGeom>
          <a:noFill/>
          <a:ln>
            <a:noFill/>
          </a:ln>
        </p:spPr>
      </p:pic>
      <p:pic>
        <p:nvPicPr>
          <p:cNvPr id="512" name="Google Shape;512;p74"/>
          <p:cNvPicPr preferRelativeResize="0"/>
          <p:nvPr/>
        </p:nvPicPr>
        <p:blipFill>
          <a:blip r:embed="rId5">
            <a:alphaModFix/>
          </a:blip>
          <a:stretch>
            <a:fillRect/>
          </a:stretch>
        </p:blipFill>
        <p:spPr>
          <a:xfrm rot="518714">
            <a:off x="6736176" y="1976176"/>
            <a:ext cx="1898750" cy="1974700"/>
          </a:xfrm>
          <a:prstGeom prst="rect">
            <a:avLst/>
          </a:prstGeom>
          <a:noFill/>
          <a:ln>
            <a:noFill/>
          </a:ln>
        </p:spPr>
      </p:pic>
      <p:sp>
        <p:nvSpPr>
          <p:cNvPr id="513" name="Google Shape;513;p74"/>
          <p:cNvSpPr txBox="1"/>
          <p:nvPr/>
        </p:nvSpPr>
        <p:spPr>
          <a:xfrm>
            <a:off x="7316925" y="4172500"/>
            <a:ext cx="1178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www.newspapers.com</a:t>
            </a:r>
            <a:endParaRPr sz="700">
              <a:latin typeface="Space Mono"/>
              <a:ea typeface="Space Mono"/>
              <a:cs typeface="Space Mono"/>
              <a:sym typeface="Space Mon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5"/>
          <p:cNvSpPr txBox="1"/>
          <p:nvPr>
            <p:ph type="title"/>
          </p:nvPr>
        </p:nvSpPr>
        <p:spPr>
          <a:xfrm>
            <a:off x="2077050" y="1769700"/>
            <a:ext cx="49899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haibun</a:t>
            </a:r>
            <a:endParaRPr/>
          </a:p>
        </p:txBody>
      </p:sp>
      <p:sp>
        <p:nvSpPr>
          <p:cNvPr id="519" name="Google Shape;519;p75"/>
          <p:cNvSpPr txBox="1"/>
          <p:nvPr/>
        </p:nvSpPr>
        <p:spPr>
          <a:xfrm>
            <a:off x="3268350" y="2693100"/>
            <a:ext cx="260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a:t>
            </a:r>
            <a:endParaRPr>
              <a:latin typeface="Space Mono"/>
              <a:ea typeface="Space Mono"/>
              <a:cs typeface="Space Mono"/>
              <a:sym typeface="Space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6"/>
          <p:cNvSpPr txBox="1"/>
          <p:nvPr>
            <p:ph type="title"/>
          </p:nvPr>
        </p:nvSpPr>
        <p:spPr>
          <a:xfrm>
            <a:off x="311700" y="54775"/>
            <a:ext cx="85206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4000"/>
              <a:t>a</a:t>
            </a:r>
            <a:r>
              <a:rPr lang="en" sz="4000"/>
              <a:t>lma mater</a:t>
            </a:r>
            <a:endParaRPr sz="4000"/>
          </a:p>
        </p:txBody>
      </p:sp>
      <p:sp>
        <p:nvSpPr>
          <p:cNvPr id="525" name="Google Shape;525;p76"/>
          <p:cNvSpPr txBox="1"/>
          <p:nvPr>
            <p:ph idx="1" type="body"/>
          </p:nvPr>
        </p:nvSpPr>
        <p:spPr>
          <a:xfrm>
            <a:off x="311700" y="1034825"/>
            <a:ext cx="4473900" cy="39804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000000"/>
                </a:solidFill>
              </a:rPr>
              <a:t>I</a:t>
            </a:r>
            <a:r>
              <a:rPr lang="en" sz="1200">
                <a:solidFill>
                  <a:srgbClr val="000000"/>
                </a:solidFill>
              </a:rPr>
              <a:t> scroll through digital copies of my grandfather’s Oberlin yearbooks from over 90 years ago. The scan isn’t a perfect one. Each image is slightly blurred but the text is clear. I find Grandpa’s graduation photo on page 67. His round glasses and dark mustache almost look drawn on, but I know from other images that both are real. His hair is slicked in the same style he wore until he died. He seems much older than his 23 years, but then, so do his classmates. The men’s suits and the women’s bobbed hair come straight out of a classic Hollywood film. I wonder what happened to them all.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endParaRPr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worlds apart</a:t>
            </a:r>
            <a:endParaRPr i="1"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grandpa’s major</a:t>
            </a:r>
            <a:endParaRPr i="1"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the same as mine </a:t>
            </a:r>
            <a:endParaRPr i="1" sz="1200"/>
          </a:p>
        </p:txBody>
      </p:sp>
      <p:pic>
        <p:nvPicPr>
          <p:cNvPr id="526" name="Google Shape;526;p76"/>
          <p:cNvPicPr preferRelativeResize="0"/>
          <p:nvPr/>
        </p:nvPicPr>
        <p:blipFill>
          <a:blip r:embed="rId3">
            <a:alphaModFix/>
          </a:blip>
          <a:stretch>
            <a:fillRect/>
          </a:stretch>
        </p:blipFill>
        <p:spPr>
          <a:xfrm>
            <a:off x="5529451" y="129787"/>
            <a:ext cx="3271325" cy="4568875"/>
          </a:xfrm>
          <a:prstGeom prst="rect">
            <a:avLst/>
          </a:prstGeom>
          <a:noFill/>
          <a:ln>
            <a:noFill/>
          </a:ln>
        </p:spPr>
      </p:pic>
      <p:sp>
        <p:nvSpPr>
          <p:cNvPr id="527" name="Google Shape;527;p76"/>
          <p:cNvSpPr txBox="1"/>
          <p:nvPr/>
        </p:nvSpPr>
        <p:spPr>
          <a:xfrm>
            <a:off x="311700" y="634625"/>
            <a:ext cx="345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a:t>
            </a:r>
            <a:endParaRPr>
              <a:latin typeface="Space Mono"/>
              <a:ea typeface="Space Mono"/>
              <a:cs typeface="Space Mono"/>
              <a:sym typeface="Space Mono"/>
            </a:endParaRPr>
          </a:p>
        </p:txBody>
      </p:sp>
      <p:sp>
        <p:nvSpPr>
          <p:cNvPr id="528" name="Google Shape;528;p76"/>
          <p:cNvSpPr/>
          <p:nvPr/>
        </p:nvSpPr>
        <p:spPr>
          <a:xfrm>
            <a:off x="6222600" y="504125"/>
            <a:ext cx="913800" cy="10950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pace Mono"/>
              <a:ea typeface="Space Mono"/>
              <a:cs typeface="Space Mono"/>
              <a:sym typeface="Space Mono"/>
            </a:endParaRPr>
          </a:p>
        </p:txBody>
      </p:sp>
      <p:sp>
        <p:nvSpPr>
          <p:cNvPr id="529" name="Google Shape;529;p76"/>
          <p:cNvSpPr txBox="1"/>
          <p:nvPr/>
        </p:nvSpPr>
        <p:spPr>
          <a:xfrm>
            <a:off x="6795575" y="4698675"/>
            <a:ext cx="2005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“Hi-O-Hi”, Oberlin College, 1933</a:t>
            </a:r>
            <a:endParaRPr sz="700">
              <a:latin typeface="Space Mono"/>
              <a:ea typeface="Space Mono"/>
              <a:cs typeface="Space Mono"/>
              <a:sym typeface="Space Mon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7"/>
          <p:cNvSpPr txBox="1"/>
          <p:nvPr>
            <p:ph type="title"/>
          </p:nvPr>
        </p:nvSpPr>
        <p:spPr>
          <a:xfrm>
            <a:off x="235500" y="1443550"/>
            <a:ext cx="8520600" cy="800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4000"/>
              <a:t>Ruthless</a:t>
            </a:r>
            <a:endParaRPr sz="4000"/>
          </a:p>
        </p:txBody>
      </p:sp>
      <p:sp>
        <p:nvSpPr>
          <p:cNvPr id="535" name="Google Shape;535;p77"/>
          <p:cNvSpPr txBox="1"/>
          <p:nvPr/>
        </p:nvSpPr>
        <p:spPr>
          <a:xfrm>
            <a:off x="2818050" y="2243950"/>
            <a:ext cx="335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pace Mono"/>
                <a:ea typeface="Space Mono"/>
                <a:cs typeface="Space Mono"/>
                <a:sym typeface="Space Mono"/>
              </a:rPr>
              <a:t>.-. ..- - .... .-.. . ... ...</a:t>
            </a:r>
            <a:endParaRPr>
              <a:latin typeface="Space Mono"/>
              <a:ea typeface="Space Mono"/>
              <a:cs typeface="Space Mono"/>
              <a:sym typeface="Space Mon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8"/>
          <p:cNvSpPr txBox="1"/>
          <p:nvPr>
            <p:ph idx="1" type="body"/>
          </p:nvPr>
        </p:nvSpPr>
        <p:spPr>
          <a:xfrm>
            <a:off x="4343175" y="992550"/>
            <a:ext cx="4473900" cy="3223200"/>
          </a:xfrm>
          <a:prstGeom prst="rect">
            <a:avLst/>
          </a:prstGeom>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lang="en" sz="1200">
                <a:solidFill>
                  <a:srgbClr val="000000"/>
                </a:solidFill>
              </a:rPr>
              <a:t>A July day in Edgware. My great-grandmother expects company from Canada. She’s splurged on some of her rationing coupons to offer as proper a tea as one can these days. The kettle whistles on the hob.  Joyce arranges a vase of flowers for the table. A khaki figure passes by the front window.  The doorbell rings. </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r>
              <a:rPr i="1" lang="en" sz="1200">
                <a:solidFill>
                  <a:srgbClr val="000000"/>
                </a:solidFill>
              </a:rPr>
              <a:t>her smile widens</a:t>
            </a:r>
            <a:endParaRPr i="1" sz="1200">
              <a:solidFill>
                <a:srgbClr val="000000"/>
              </a:solidFill>
            </a:endParaRPr>
          </a:p>
          <a:p>
            <a:pPr indent="457200" lvl="0" marL="0" rtl="0" algn="l">
              <a:lnSpc>
                <a:spcPct val="115000"/>
              </a:lnSpc>
              <a:spcBef>
                <a:spcPts val="0"/>
              </a:spcBef>
              <a:spcAft>
                <a:spcPts val="0"/>
              </a:spcAft>
              <a:buNone/>
            </a:pPr>
            <a:r>
              <a:rPr i="1" lang="en" sz="1200">
                <a:solidFill>
                  <a:srgbClr val="000000"/>
                </a:solidFill>
              </a:rPr>
              <a:t>as she opens the door</a:t>
            </a:r>
            <a:endParaRPr i="1" sz="1200">
              <a:solidFill>
                <a:srgbClr val="000000"/>
              </a:solidFill>
            </a:endParaRPr>
          </a:p>
          <a:p>
            <a:pPr indent="0" lvl="0" marL="0" rtl="0" algn="l">
              <a:lnSpc>
                <a:spcPct val="115000"/>
              </a:lnSpc>
              <a:spcBef>
                <a:spcPts val="0"/>
              </a:spcBef>
              <a:spcAft>
                <a:spcPts val="0"/>
              </a:spcAft>
              <a:buNone/>
            </a:pPr>
            <a:r>
              <a:rPr i="1" lang="en" sz="1200">
                <a:solidFill>
                  <a:srgbClr val="000000"/>
                </a:solidFill>
              </a:rPr>
              <a:t>	warm welcome</a:t>
            </a:r>
            <a:endParaRPr sz="1100"/>
          </a:p>
        </p:txBody>
      </p:sp>
      <p:pic>
        <p:nvPicPr>
          <p:cNvPr id="541" name="Google Shape;541;p78"/>
          <p:cNvPicPr preferRelativeResize="0"/>
          <p:nvPr/>
        </p:nvPicPr>
        <p:blipFill rotWithShape="1">
          <a:blip r:embed="rId3">
            <a:alphaModFix/>
          </a:blip>
          <a:srcRect b="10167" l="1856" r="52868" t="60346"/>
          <a:stretch/>
        </p:blipFill>
        <p:spPr>
          <a:xfrm rot="571079">
            <a:off x="497126" y="1229626"/>
            <a:ext cx="3091051" cy="2684227"/>
          </a:xfrm>
          <a:prstGeom prst="rect">
            <a:avLst/>
          </a:prstGeom>
          <a:noFill/>
          <a:ln>
            <a:noFill/>
          </a:ln>
        </p:spPr>
      </p:pic>
      <p:sp>
        <p:nvSpPr>
          <p:cNvPr id="542" name="Google Shape;542;p78"/>
          <p:cNvSpPr txBox="1"/>
          <p:nvPr/>
        </p:nvSpPr>
        <p:spPr>
          <a:xfrm>
            <a:off x="263925" y="3858450"/>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9"/>
          <p:cNvSpPr txBox="1"/>
          <p:nvPr>
            <p:ph idx="1" type="body"/>
          </p:nvPr>
        </p:nvSpPr>
        <p:spPr>
          <a:xfrm>
            <a:off x="335825" y="1152463"/>
            <a:ext cx="4473900" cy="30999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Art sits up in his army hospital bed, feeling a bit better. There’s another letter from Ruth in today’s mail. He opens it up and starts to read. It’s the same old gossip and telling him how much he’s missed at home. He knows courtesy demands he should reply, but his thoughts turn to Joyce instead. He fumbles for his tobacco pouch.  Definitely a three-pipe problem.</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“knitting him socks…”</a:t>
            </a:r>
            <a:endParaRPr i="1"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she was never</a:t>
            </a:r>
            <a:endParaRPr i="1" sz="1200">
              <a:solidFill>
                <a:srgbClr val="000000"/>
              </a:solidFill>
            </a:endParaRPr>
          </a:p>
          <a:p>
            <a:pPr indent="0" lvl="0" marL="457200" rtl="0" algn="l">
              <a:lnSpc>
                <a:spcPct val="115000"/>
              </a:lnSpc>
              <a:spcBef>
                <a:spcPts val="0"/>
              </a:spcBef>
              <a:spcAft>
                <a:spcPts val="0"/>
              </a:spcAft>
              <a:buNone/>
            </a:pPr>
            <a:r>
              <a:rPr i="1" lang="en" sz="1200">
                <a:solidFill>
                  <a:srgbClr val="000000"/>
                </a:solidFill>
              </a:rPr>
              <a:t>in the running</a:t>
            </a:r>
            <a:endParaRPr i="1" sz="1200">
              <a:solidFill>
                <a:srgbClr val="000000"/>
              </a:solidFill>
            </a:endParaRPr>
          </a:p>
          <a:p>
            <a:pPr indent="0" lvl="0" marL="0" rtl="0" algn="l">
              <a:spcBef>
                <a:spcPts val="0"/>
              </a:spcBef>
              <a:spcAft>
                <a:spcPts val="0"/>
              </a:spcAft>
              <a:buNone/>
            </a:pPr>
            <a:r>
              <a:t/>
            </a:r>
            <a:endParaRPr/>
          </a:p>
        </p:txBody>
      </p:sp>
      <p:pic>
        <p:nvPicPr>
          <p:cNvPr id="548" name="Google Shape;548;p79"/>
          <p:cNvPicPr preferRelativeResize="0"/>
          <p:nvPr/>
        </p:nvPicPr>
        <p:blipFill>
          <a:blip r:embed="rId3">
            <a:alphaModFix/>
          </a:blip>
          <a:stretch>
            <a:fillRect/>
          </a:stretch>
        </p:blipFill>
        <p:spPr>
          <a:xfrm rot="680626">
            <a:off x="6099326" y="847687"/>
            <a:ext cx="2062781" cy="3347525"/>
          </a:xfrm>
          <a:prstGeom prst="rect">
            <a:avLst/>
          </a:prstGeom>
          <a:noFill/>
          <a:ln>
            <a:noFill/>
          </a:ln>
        </p:spPr>
      </p:pic>
      <p:sp>
        <p:nvSpPr>
          <p:cNvPr id="549" name="Google Shape;549;p79"/>
          <p:cNvSpPr txBox="1"/>
          <p:nvPr/>
        </p:nvSpPr>
        <p:spPr>
          <a:xfrm>
            <a:off x="7226425" y="4434838"/>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0"/>
          <p:cNvSpPr txBox="1"/>
          <p:nvPr>
            <p:ph idx="1" type="body"/>
          </p:nvPr>
        </p:nvSpPr>
        <p:spPr>
          <a:xfrm>
            <a:off x="4342650" y="1446600"/>
            <a:ext cx="4473900" cy="22503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Ruth pays a “condolences” call. She tells my mother that Joyce stole Art from her all those years ago. Mum doesn’t know what to say. At 22 years old, who does, when confronted with old love?  </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r>
              <a:rPr i="1" lang="en" sz="1200">
                <a:solidFill>
                  <a:srgbClr val="000000"/>
                </a:solidFill>
              </a:rPr>
              <a:t>overbrewed tea</a:t>
            </a:r>
            <a:endParaRPr i="1" sz="1200">
              <a:solidFill>
                <a:srgbClr val="000000"/>
              </a:solidFill>
            </a:endParaRPr>
          </a:p>
          <a:p>
            <a:pPr indent="0" lvl="0" marL="0" rtl="0" algn="l">
              <a:lnSpc>
                <a:spcPct val="115000"/>
              </a:lnSpc>
              <a:spcBef>
                <a:spcPts val="0"/>
              </a:spcBef>
              <a:spcAft>
                <a:spcPts val="0"/>
              </a:spcAft>
              <a:buNone/>
            </a:pPr>
            <a:r>
              <a:rPr i="1" lang="en" sz="1200">
                <a:solidFill>
                  <a:srgbClr val="000000"/>
                </a:solidFill>
              </a:rPr>
              <a:t>	her bitterness stains</a:t>
            </a:r>
            <a:endParaRPr i="1" sz="1200">
              <a:solidFill>
                <a:srgbClr val="000000"/>
              </a:solidFill>
            </a:endParaRPr>
          </a:p>
          <a:p>
            <a:pPr indent="0" lvl="0" marL="0" rtl="0" algn="l">
              <a:lnSpc>
                <a:spcPct val="115000"/>
              </a:lnSpc>
              <a:spcBef>
                <a:spcPts val="0"/>
              </a:spcBef>
              <a:spcAft>
                <a:spcPts val="0"/>
              </a:spcAft>
              <a:buNone/>
            </a:pPr>
            <a:r>
              <a:rPr i="1" lang="en" sz="1200">
                <a:solidFill>
                  <a:srgbClr val="000000"/>
                </a:solidFill>
              </a:rPr>
              <a:t>	the visit</a:t>
            </a:r>
            <a:endParaRPr i="1" sz="1200">
              <a:solidFill>
                <a:srgbClr val="000000"/>
              </a:solidFill>
            </a:endParaRPr>
          </a:p>
          <a:p>
            <a:pPr indent="0" lvl="0" marL="0" rtl="0" algn="l">
              <a:spcBef>
                <a:spcPts val="0"/>
              </a:spcBef>
              <a:spcAft>
                <a:spcPts val="0"/>
              </a:spcAft>
              <a:buNone/>
            </a:pPr>
            <a:r>
              <a:t/>
            </a:r>
            <a:endParaRPr/>
          </a:p>
        </p:txBody>
      </p:sp>
      <p:pic>
        <p:nvPicPr>
          <p:cNvPr id="555" name="Google Shape;555;p80"/>
          <p:cNvPicPr preferRelativeResize="0"/>
          <p:nvPr/>
        </p:nvPicPr>
        <p:blipFill>
          <a:blip r:embed="rId3">
            <a:alphaModFix/>
          </a:blip>
          <a:stretch>
            <a:fillRect/>
          </a:stretch>
        </p:blipFill>
        <p:spPr>
          <a:xfrm rot="-281983">
            <a:off x="933651" y="775134"/>
            <a:ext cx="2699999" cy="3593225"/>
          </a:xfrm>
          <a:prstGeom prst="rect">
            <a:avLst/>
          </a:prstGeom>
          <a:noFill/>
          <a:ln>
            <a:noFill/>
          </a:ln>
        </p:spPr>
      </p:pic>
      <p:sp>
        <p:nvSpPr>
          <p:cNvPr id="556" name="Google Shape;556;p80"/>
          <p:cNvSpPr txBox="1"/>
          <p:nvPr/>
        </p:nvSpPr>
        <p:spPr>
          <a:xfrm>
            <a:off x="1058775" y="4623675"/>
            <a:ext cx="120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www.newspapers.com</a:t>
            </a:r>
            <a:endParaRPr sz="700">
              <a:latin typeface="Space Mono"/>
              <a:ea typeface="Space Mono"/>
              <a:cs typeface="Space Mono"/>
              <a:sym typeface="Space Mon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1"/>
          <p:cNvSpPr txBox="1"/>
          <p:nvPr>
            <p:ph idx="1" type="body"/>
          </p:nvPr>
        </p:nvSpPr>
        <p:spPr>
          <a:xfrm>
            <a:off x="311700" y="1324950"/>
            <a:ext cx="4473900" cy="24936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It’s years later and Ruth makes sure to attend Art’s memorial service. She seeks out my mother at the reception and subjects her to stories about her friendship with Grandpa when they were teens. Mum holds her tongue in the moment, but wonders if these things really happened.</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i="1" lang="en" sz="1200">
                <a:solidFill>
                  <a:srgbClr val="000000"/>
                </a:solidFill>
              </a:rPr>
              <a:t>	long memory</a:t>
            </a:r>
            <a:endParaRPr i="1" sz="1200">
              <a:solidFill>
                <a:srgbClr val="000000"/>
              </a:solidFill>
            </a:endParaRPr>
          </a:p>
          <a:p>
            <a:pPr indent="457200" lvl="0" marL="0" rtl="0" algn="l">
              <a:lnSpc>
                <a:spcPct val="115000"/>
              </a:lnSpc>
              <a:spcBef>
                <a:spcPts val="0"/>
              </a:spcBef>
              <a:spcAft>
                <a:spcPts val="0"/>
              </a:spcAft>
              <a:buNone/>
            </a:pPr>
            <a:r>
              <a:rPr i="1" lang="en" sz="1200">
                <a:solidFill>
                  <a:srgbClr val="000000"/>
                </a:solidFill>
              </a:rPr>
              <a:t>the fish gets odder</a:t>
            </a:r>
            <a:endParaRPr i="1" sz="1200">
              <a:solidFill>
                <a:srgbClr val="000000"/>
              </a:solidFill>
            </a:endParaRPr>
          </a:p>
          <a:p>
            <a:pPr indent="457200" lvl="0" marL="0" rtl="0" algn="l">
              <a:lnSpc>
                <a:spcPct val="115000"/>
              </a:lnSpc>
              <a:spcBef>
                <a:spcPts val="0"/>
              </a:spcBef>
              <a:spcAft>
                <a:spcPts val="0"/>
              </a:spcAft>
              <a:buNone/>
            </a:pPr>
            <a:r>
              <a:rPr i="1" lang="en" sz="1200">
                <a:solidFill>
                  <a:srgbClr val="000000"/>
                </a:solidFill>
              </a:rPr>
              <a:t>with each telling</a:t>
            </a:r>
            <a:endParaRPr sz="1100"/>
          </a:p>
        </p:txBody>
      </p:sp>
      <p:pic>
        <p:nvPicPr>
          <p:cNvPr id="562" name="Google Shape;562;p81"/>
          <p:cNvPicPr preferRelativeResize="0"/>
          <p:nvPr/>
        </p:nvPicPr>
        <p:blipFill rotWithShape="1">
          <a:blip r:embed="rId3">
            <a:alphaModFix/>
          </a:blip>
          <a:srcRect b="45943" l="0" r="0" t="0"/>
          <a:stretch/>
        </p:blipFill>
        <p:spPr>
          <a:xfrm rot="446808">
            <a:off x="5802880" y="504249"/>
            <a:ext cx="1905868" cy="3741194"/>
          </a:xfrm>
          <a:prstGeom prst="rect">
            <a:avLst/>
          </a:prstGeom>
          <a:noFill/>
          <a:ln>
            <a:noFill/>
          </a:ln>
        </p:spPr>
      </p:pic>
      <p:sp>
        <p:nvSpPr>
          <p:cNvPr id="563" name="Google Shape;563;p81"/>
          <p:cNvSpPr txBox="1"/>
          <p:nvPr/>
        </p:nvSpPr>
        <p:spPr>
          <a:xfrm>
            <a:off x="6257425" y="4411000"/>
            <a:ext cx="120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www.newspapers.com</a:t>
            </a:r>
            <a:endParaRPr sz="700">
              <a:latin typeface="Space Mono"/>
              <a:ea typeface="Space Mono"/>
              <a:cs typeface="Space Mono"/>
              <a:sym typeface="Space Mon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2"/>
          <p:cNvSpPr txBox="1"/>
          <p:nvPr>
            <p:ph type="title"/>
          </p:nvPr>
        </p:nvSpPr>
        <p:spPr>
          <a:xfrm>
            <a:off x="2077050" y="1769700"/>
            <a:ext cx="49899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renku</a:t>
            </a:r>
            <a:endParaRPr/>
          </a:p>
        </p:txBody>
      </p:sp>
      <p:sp>
        <p:nvSpPr>
          <p:cNvPr id="569" name="Google Shape;569;p82"/>
          <p:cNvSpPr txBox="1"/>
          <p:nvPr/>
        </p:nvSpPr>
        <p:spPr>
          <a:xfrm>
            <a:off x="3548100" y="2693100"/>
            <a:ext cx="204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a:t>
            </a:r>
            <a:endParaRPr>
              <a:latin typeface="Space Mono"/>
              <a:ea typeface="Space Mono"/>
              <a:cs typeface="Space Mono"/>
              <a:sym typeface="Space Mon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7"/>
          <p:cNvSpPr txBox="1"/>
          <p:nvPr>
            <p:ph idx="4" type="body"/>
          </p:nvPr>
        </p:nvSpPr>
        <p:spPr>
          <a:xfrm>
            <a:off x="6552046" y="1213325"/>
            <a:ext cx="1691700" cy="55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Arthur Stewart</a:t>
            </a:r>
            <a:endParaRPr sz="1200"/>
          </a:p>
          <a:p>
            <a:pPr indent="0" lvl="0" marL="0" rtl="0" algn="ctr">
              <a:spcBef>
                <a:spcPts val="0"/>
              </a:spcBef>
              <a:spcAft>
                <a:spcPts val="0"/>
              </a:spcAft>
              <a:buNone/>
            </a:pPr>
            <a:r>
              <a:rPr lang="en" sz="1200"/>
              <a:t>1922-2011</a:t>
            </a:r>
            <a:endParaRPr sz="1200"/>
          </a:p>
        </p:txBody>
      </p:sp>
      <p:pic>
        <p:nvPicPr>
          <p:cNvPr id="310" name="Google Shape;310;p47"/>
          <p:cNvPicPr preferRelativeResize="0"/>
          <p:nvPr/>
        </p:nvPicPr>
        <p:blipFill>
          <a:blip r:embed="rId3">
            <a:alphaModFix/>
          </a:blip>
          <a:stretch>
            <a:fillRect/>
          </a:stretch>
        </p:blipFill>
        <p:spPr>
          <a:xfrm>
            <a:off x="2442438" y="986950"/>
            <a:ext cx="3960536" cy="3230225"/>
          </a:xfrm>
          <a:prstGeom prst="rect">
            <a:avLst/>
          </a:prstGeom>
          <a:noFill/>
          <a:ln>
            <a:noFill/>
          </a:ln>
        </p:spPr>
      </p:pic>
      <p:sp>
        <p:nvSpPr>
          <p:cNvPr id="311" name="Google Shape;311;p47"/>
          <p:cNvSpPr txBox="1"/>
          <p:nvPr>
            <p:ph idx="3" type="body"/>
          </p:nvPr>
        </p:nvSpPr>
        <p:spPr>
          <a:xfrm>
            <a:off x="3257102" y="4429750"/>
            <a:ext cx="2629800" cy="5541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sz="1200"/>
              <a:t>Clare Stewart &amp; Carl Sneyd</a:t>
            </a:r>
            <a:endParaRPr sz="1200"/>
          </a:p>
          <a:p>
            <a:pPr indent="0" lvl="0" marL="0" rtl="0" algn="ctr">
              <a:spcBef>
                <a:spcPts val="0"/>
              </a:spcBef>
              <a:spcAft>
                <a:spcPts val="0"/>
              </a:spcAft>
              <a:buNone/>
            </a:pPr>
            <a:r>
              <a:rPr lang="en" sz="1200"/>
              <a:t>married August 22, 1969</a:t>
            </a:r>
            <a:endParaRPr sz="1200"/>
          </a:p>
        </p:txBody>
      </p:sp>
      <p:sp>
        <p:nvSpPr>
          <p:cNvPr id="312" name="Google Shape;312;p47"/>
          <p:cNvSpPr txBox="1"/>
          <p:nvPr>
            <p:ph idx="3" type="body"/>
          </p:nvPr>
        </p:nvSpPr>
        <p:spPr>
          <a:xfrm>
            <a:off x="2520550" y="208200"/>
            <a:ext cx="1687200" cy="5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Mildred Sneyd</a:t>
            </a:r>
            <a:endParaRPr sz="1200"/>
          </a:p>
          <a:p>
            <a:pPr indent="0" lvl="0" marL="0" rtl="0" algn="ctr">
              <a:spcBef>
                <a:spcPts val="0"/>
              </a:spcBef>
              <a:spcAft>
                <a:spcPts val="0"/>
              </a:spcAft>
              <a:buNone/>
            </a:pPr>
            <a:r>
              <a:rPr lang="en" sz="1200"/>
              <a:t>1918-2016</a:t>
            </a:r>
            <a:endParaRPr sz="1200"/>
          </a:p>
          <a:p>
            <a:pPr indent="0" lvl="0" marL="0" rtl="0" algn="ctr">
              <a:spcBef>
                <a:spcPts val="0"/>
              </a:spcBef>
              <a:spcAft>
                <a:spcPts val="0"/>
              </a:spcAft>
              <a:buNone/>
            </a:pPr>
            <a:r>
              <a:t/>
            </a:r>
            <a:endParaRPr sz="1200"/>
          </a:p>
        </p:txBody>
      </p:sp>
      <p:sp>
        <p:nvSpPr>
          <p:cNvPr id="313" name="Google Shape;313;p47"/>
          <p:cNvSpPr txBox="1"/>
          <p:nvPr>
            <p:ph idx="3" type="body"/>
          </p:nvPr>
        </p:nvSpPr>
        <p:spPr>
          <a:xfrm>
            <a:off x="601675" y="1213325"/>
            <a:ext cx="1691700" cy="714300"/>
          </a:xfrm>
          <a:prstGeom prst="rect">
            <a:avLst/>
          </a:prstGeom>
          <a:solidFill>
            <a:srgbClr val="F6B26B"/>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200"/>
              <a:t>Herbert Stanley </a:t>
            </a:r>
            <a:endParaRPr sz="1200"/>
          </a:p>
          <a:p>
            <a:pPr indent="0" lvl="0" marL="0" rtl="0" algn="ctr">
              <a:spcBef>
                <a:spcPts val="0"/>
              </a:spcBef>
              <a:spcAft>
                <a:spcPts val="0"/>
              </a:spcAft>
              <a:buNone/>
            </a:pPr>
            <a:r>
              <a:rPr lang="en" sz="1200"/>
              <a:t>Sneyd Jr.</a:t>
            </a:r>
            <a:endParaRPr sz="1200"/>
          </a:p>
          <a:p>
            <a:pPr indent="0" lvl="0" marL="0" rtl="0" algn="ctr">
              <a:spcBef>
                <a:spcPts val="0"/>
              </a:spcBef>
              <a:spcAft>
                <a:spcPts val="0"/>
              </a:spcAft>
              <a:buNone/>
            </a:pPr>
            <a:r>
              <a:rPr lang="en" sz="1200"/>
              <a:t>1909-1977</a:t>
            </a:r>
            <a:endParaRPr sz="1200"/>
          </a:p>
        </p:txBody>
      </p:sp>
      <p:sp>
        <p:nvSpPr>
          <p:cNvPr id="314" name="Google Shape;314;p47"/>
          <p:cNvSpPr txBox="1"/>
          <p:nvPr>
            <p:ph idx="3" type="body"/>
          </p:nvPr>
        </p:nvSpPr>
        <p:spPr>
          <a:xfrm>
            <a:off x="4647275" y="208200"/>
            <a:ext cx="1691700" cy="526200"/>
          </a:xfrm>
          <a:prstGeom prst="rect">
            <a:avLst/>
          </a:prstGeom>
          <a:solidFill>
            <a:srgbClr val="F9CB9C"/>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200"/>
              <a:t>Joyce Stewart</a:t>
            </a:r>
            <a:endParaRPr sz="1200"/>
          </a:p>
          <a:p>
            <a:pPr indent="0" lvl="0" marL="0" rtl="0" algn="ctr">
              <a:spcBef>
                <a:spcPts val="0"/>
              </a:spcBef>
              <a:spcAft>
                <a:spcPts val="0"/>
              </a:spcAft>
              <a:buNone/>
            </a:pPr>
            <a:r>
              <a:rPr lang="en" sz="1200"/>
              <a:t>1924-1970</a:t>
            </a:r>
            <a:endParaRPr sz="1200"/>
          </a:p>
        </p:txBody>
      </p:sp>
      <p:sp>
        <p:nvSpPr>
          <p:cNvPr id="315" name="Google Shape;315;p47"/>
          <p:cNvSpPr txBox="1"/>
          <p:nvPr/>
        </p:nvSpPr>
        <p:spPr>
          <a:xfrm>
            <a:off x="5539875" y="421717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83"/>
          <p:cNvSpPr txBox="1"/>
          <p:nvPr>
            <p:ph type="title"/>
          </p:nvPr>
        </p:nvSpPr>
        <p:spPr>
          <a:xfrm>
            <a:off x="311700" y="56693"/>
            <a:ext cx="85206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4000"/>
              <a:t>transatlantic</a:t>
            </a:r>
            <a:endParaRPr sz="4000"/>
          </a:p>
        </p:txBody>
      </p:sp>
      <p:sp>
        <p:nvSpPr>
          <p:cNvPr id="575" name="Google Shape;575;p83"/>
          <p:cNvSpPr txBox="1"/>
          <p:nvPr>
            <p:ph idx="1" type="body"/>
          </p:nvPr>
        </p:nvSpPr>
        <p:spPr>
          <a:xfrm>
            <a:off x="311700" y="976125"/>
            <a:ext cx="4473900" cy="39804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life’s choices scattered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across the floor </a:t>
            </a:r>
            <a:br>
              <a:rPr lang="en" sz="1200">
                <a:solidFill>
                  <a:srgbClr val="000000"/>
                </a:solidFill>
              </a:rPr>
            </a:br>
            <a:r>
              <a:rPr lang="en" sz="1200">
                <a:solidFill>
                  <a:srgbClr val="000000"/>
                </a:solidFill>
              </a:rPr>
              <a:t>half-full luggage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childhood gathers dust</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in the attic</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travel plans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snarled in red tape</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saying farewell…again</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 telegram arrives: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r>
              <a:rPr i="1" lang="en" sz="1200">
                <a:solidFill>
                  <a:srgbClr val="000000"/>
                </a:solidFill>
              </a:rPr>
              <a:t>did not sail yet</a:t>
            </a:r>
            <a:endParaRPr i="1" sz="1200">
              <a:solidFill>
                <a:srgbClr val="000000"/>
              </a:solidFill>
            </a:endParaRPr>
          </a:p>
          <a:p>
            <a:pPr indent="0" lvl="0" marL="0" rtl="0" algn="l">
              <a:lnSpc>
                <a:spcPct val="115000"/>
              </a:lnSpc>
              <a:spcBef>
                <a:spcPts val="0"/>
              </a:spcBef>
              <a:spcAft>
                <a:spcPts val="0"/>
              </a:spcAft>
              <a:buNone/>
            </a:pPr>
            <a:r>
              <a:rPr lang="en" sz="1200">
                <a:solidFill>
                  <a:srgbClr val="000000"/>
                </a:solidFill>
              </a:rPr>
              <a:t>picking up steam</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green cliffs of home</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in our wake</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update by wire:</a:t>
            </a:r>
            <a:endParaRPr sz="1200">
              <a:solidFill>
                <a:srgbClr val="000000"/>
              </a:solidFill>
            </a:endParaRPr>
          </a:p>
          <a:p>
            <a:pPr indent="457200" lvl="0" marL="1371600" rtl="0" algn="l">
              <a:lnSpc>
                <a:spcPct val="115000"/>
              </a:lnSpc>
              <a:spcBef>
                <a:spcPts val="0"/>
              </a:spcBef>
              <a:spcAft>
                <a:spcPts val="0"/>
              </a:spcAft>
              <a:buNone/>
            </a:pPr>
            <a:r>
              <a:rPr i="1" lang="en" sz="1200">
                <a:solidFill>
                  <a:srgbClr val="000000"/>
                </a:solidFill>
              </a:rPr>
              <a:t>she’s on her way	</a:t>
            </a:r>
            <a:endParaRPr/>
          </a:p>
        </p:txBody>
      </p:sp>
      <p:pic>
        <p:nvPicPr>
          <p:cNvPr id="576" name="Google Shape;576;p83"/>
          <p:cNvPicPr preferRelativeResize="0"/>
          <p:nvPr/>
        </p:nvPicPr>
        <p:blipFill>
          <a:blip r:embed="rId3">
            <a:alphaModFix/>
          </a:blip>
          <a:stretch>
            <a:fillRect/>
          </a:stretch>
        </p:blipFill>
        <p:spPr>
          <a:xfrm>
            <a:off x="5199413" y="1257300"/>
            <a:ext cx="3514725" cy="2628900"/>
          </a:xfrm>
          <a:prstGeom prst="rect">
            <a:avLst/>
          </a:prstGeom>
          <a:noFill/>
          <a:ln>
            <a:noFill/>
          </a:ln>
        </p:spPr>
      </p:pic>
      <p:sp>
        <p:nvSpPr>
          <p:cNvPr id="577" name="Google Shape;577;p83"/>
          <p:cNvSpPr txBox="1"/>
          <p:nvPr>
            <p:ph idx="1" type="body"/>
          </p:nvPr>
        </p:nvSpPr>
        <p:spPr>
          <a:xfrm>
            <a:off x="5199425" y="3886200"/>
            <a:ext cx="3514800" cy="5079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i="1" lang="en" sz="700">
                <a:solidFill>
                  <a:srgbClr val="000000"/>
                </a:solidFill>
                <a:highlight>
                  <a:schemeClr val="dk1"/>
                </a:highlight>
              </a:rPr>
              <a:t>Hospital Ship -</a:t>
            </a:r>
            <a:r>
              <a:rPr lang="en" sz="700">
                <a:solidFill>
                  <a:srgbClr val="000000"/>
                </a:solidFill>
                <a:highlight>
                  <a:schemeClr val="dk1"/>
                </a:highlight>
              </a:rPr>
              <a:t> Lady Nelson</a:t>
            </a:r>
            <a:endParaRPr sz="700">
              <a:solidFill>
                <a:srgbClr val="000000"/>
              </a:solidFill>
              <a:highlight>
                <a:schemeClr val="dk1"/>
              </a:highlight>
            </a:endParaRPr>
          </a:p>
          <a:p>
            <a:pPr indent="0" lvl="0" marL="0" rtl="0" algn="r">
              <a:spcBef>
                <a:spcPts val="0"/>
              </a:spcBef>
              <a:spcAft>
                <a:spcPts val="0"/>
              </a:spcAft>
              <a:buNone/>
            </a:pPr>
            <a:r>
              <a:rPr lang="en" sz="700">
                <a:solidFill>
                  <a:srgbClr val="000000"/>
                </a:solidFill>
                <a:highlight>
                  <a:schemeClr val="dk1"/>
                </a:highlight>
              </a:rPr>
              <a:t>Painted by Wilfred Leonard Whitern in 1944</a:t>
            </a:r>
            <a:endParaRPr sz="700">
              <a:solidFill>
                <a:srgbClr val="000000"/>
              </a:solidFill>
              <a:highlight>
                <a:schemeClr val="dk1"/>
              </a:highlight>
            </a:endParaRPr>
          </a:p>
          <a:p>
            <a:pPr indent="0" lvl="0" marL="0" rtl="0" algn="r">
              <a:spcBef>
                <a:spcPts val="0"/>
              </a:spcBef>
              <a:spcAft>
                <a:spcPts val="0"/>
              </a:spcAft>
              <a:buNone/>
            </a:pPr>
            <a:r>
              <a:rPr lang="en" sz="700">
                <a:solidFill>
                  <a:srgbClr val="000000"/>
                </a:solidFill>
                <a:highlight>
                  <a:schemeClr val="dk1"/>
                </a:highlight>
              </a:rPr>
              <a:t>Beaverbrook Collection of War Art </a:t>
            </a:r>
            <a:endParaRPr sz="700">
              <a:highlight>
                <a:schemeClr val="dk1"/>
              </a:highlight>
            </a:endParaRPr>
          </a:p>
        </p:txBody>
      </p:sp>
      <p:sp>
        <p:nvSpPr>
          <p:cNvPr id="578" name="Google Shape;578;p83"/>
          <p:cNvSpPr txBox="1"/>
          <p:nvPr/>
        </p:nvSpPr>
        <p:spPr>
          <a:xfrm>
            <a:off x="311700" y="575925"/>
            <a:ext cx="47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 - .. -.-.</a:t>
            </a:r>
            <a:endParaRPr>
              <a:latin typeface="Space Mono"/>
              <a:ea typeface="Space Mono"/>
              <a:cs typeface="Space Mono"/>
              <a:sym typeface="Space Mon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84"/>
          <p:cNvSpPr txBox="1"/>
          <p:nvPr>
            <p:ph idx="1" type="body"/>
          </p:nvPr>
        </p:nvSpPr>
        <p:spPr>
          <a:xfrm>
            <a:off x="4358425" y="342675"/>
            <a:ext cx="4473900" cy="44052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above decks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the wind blows away</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our seasickness</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 thunderstorm rolls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across the bay</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appetite revived</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my first white bread</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as an adult</a:t>
            </a:r>
            <a:br>
              <a:rPr lang="en" sz="1200">
                <a:solidFill>
                  <a:srgbClr val="000000"/>
                </a:solidFill>
              </a:rPr>
            </a:b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recommendations  </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for mother’s grocery list</a:t>
            </a:r>
            <a:endParaRPr sz="1200">
              <a:solidFill>
                <a:srgbClr val="000000"/>
              </a:solidFill>
            </a:endParaRPr>
          </a:p>
          <a:p>
            <a:pPr indent="457200" lvl="0" marL="137160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designing ship’s crests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for onboard activities</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a fresh pencil</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twiddling the knobs</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on the radio set</a:t>
            </a:r>
            <a:endParaRPr/>
          </a:p>
        </p:txBody>
      </p:sp>
      <p:pic>
        <p:nvPicPr>
          <p:cNvPr id="584" name="Google Shape;584;p84" title="20251228_150104.jpg"/>
          <p:cNvPicPr preferRelativeResize="0"/>
          <p:nvPr/>
        </p:nvPicPr>
        <p:blipFill rotWithShape="1">
          <a:blip r:embed="rId3">
            <a:alphaModFix/>
          </a:blip>
          <a:srcRect b="46987" l="26050" r="38521" t="25831"/>
          <a:stretch/>
        </p:blipFill>
        <p:spPr>
          <a:xfrm>
            <a:off x="527750" y="1103825"/>
            <a:ext cx="2818326" cy="2882898"/>
          </a:xfrm>
          <a:prstGeom prst="rect">
            <a:avLst/>
          </a:prstGeom>
          <a:noFill/>
          <a:ln>
            <a:noFill/>
          </a:ln>
        </p:spPr>
      </p:pic>
      <p:sp>
        <p:nvSpPr>
          <p:cNvPr id="585" name="Google Shape;585;p84"/>
          <p:cNvSpPr txBox="1"/>
          <p:nvPr/>
        </p:nvSpPr>
        <p:spPr>
          <a:xfrm>
            <a:off x="527750" y="3986725"/>
            <a:ext cx="120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5"/>
          <p:cNvSpPr txBox="1"/>
          <p:nvPr>
            <p:ph idx="1" type="body"/>
          </p:nvPr>
        </p:nvSpPr>
        <p:spPr>
          <a:xfrm>
            <a:off x="256575" y="180900"/>
            <a:ext cx="4473900" cy="4781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rPr>
              <a:t>my cabinmate</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spots land first -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a ducat for her thoughts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t>
            </a:r>
            <a:endParaRPr sz="1200">
              <a:solidFill>
                <a:srgbClr val="000000"/>
              </a:solidFill>
            </a:endParaRPr>
          </a:p>
          <a:p>
            <a:pPr indent="0" lvl="0" marL="0" rtl="0" algn="l">
              <a:lnSpc>
                <a:spcPct val="115000"/>
              </a:lnSpc>
              <a:spcBef>
                <a:spcPts val="0"/>
              </a:spcBef>
              <a:spcAft>
                <a:spcPts val="0"/>
              </a:spcAft>
              <a:buNone/>
            </a:pPr>
            <a:r>
              <a:rPr i="1" lang="en" sz="1200">
                <a:solidFill>
                  <a:srgbClr val="000000"/>
                </a:solidFill>
              </a:rPr>
              <a:t>				</a:t>
            </a:r>
            <a:r>
              <a:rPr lang="en" sz="1200">
                <a:solidFill>
                  <a:srgbClr val="000000"/>
                </a:solidFill>
              </a:rPr>
              <a:t>news from the east: </a:t>
            </a:r>
            <a:endParaRPr sz="1200">
              <a:solidFill>
                <a:srgbClr val="000000"/>
              </a:solidFill>
            </a:endParaRPr>
          </a:p>
          <a:p>
            <a:pPr indent="457200" lvl="0" marL="1371600" rtl="0" algn="l">
              <a:lnSpc>
                <a:spcPct val="115000"/>
              </a:lnSpc>
              <a:spcBef>
                <a:spcPts val="0"/>
              </a:spcBef>
              <a:spcAft>
                <a:spcPts val="0"/>
              </a:spcAft>
              <a:buNone/>
            </a:pPr>
            <a:r>
              <a:rPr i="1" lang="en" sz="1200">
                <a:solidFill>
                  <a:srgbClr val="000000"/>
                </a:solidFill>
              </a:rPr>
              <a:t>she arrives in two days</a:t>
            </a:r>
            <a:endParaRPr i="1" sz="1200">
              <a:solidFill>
                <a:srgbClr val="000000"/>
              </a:solidFill>
            </a:endParaRPr>
          </a:p>
          <a:p>
            <a:pPr indent="0" lvl="0" marL="0" rtl="0" algn="l">
              <a:lnSpc>
                <a:spcPct val="115000"/>
              </a:lnSpc>
              <a:spcBef>
                <a:spcPts val="0"/>
              </a:spcBef>
              <a:spcAft>
                <a:spcPts val="0"/>
              </a:spcAft>
              <a:buNone/>
            </a:pPr>
            <a:r>
              <a:rPr i="1" lang="en" sz="1200">
                <a:solidFill>
                  <a:srgbClr val="000000"/>
                </a:solidFill>
              </a:rPr>
              <a:t>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search for cottonwool</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desperation grows with</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each level crossing</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 stop at the florist</a:t>
            </a:r>
            <a:endParaRPr sz="1200">
              <a:solidFill>
                <a:srgbClr val="000000"/>
              </a:solidFill>
            </a:endParaRPr>
          </a:p>
          <a:p>
            <a:pPr indent="457200" lvl="0" marL="1371600" rtl="0" algn="l">
              <a:lnSpc>
                <a:spcPct val="115000"/>
              </a:lnSpc>
              <a:spcBef>
                <a:spcPts val="0"/>
              </a:spcBef>
              <a:spcAft>
                <a:spcPts val="0"/>
              </a:spcAft>
              <a:buNone/>
            </a:pPr>
            <a:r>
              <a:rPr lang="en" sz="1200">
                <a:solidFill>
                  <a:srgbClr val="000000"/>
                </a:solidFill>
              </a:rPr>
              <a:t>to pick up roses</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fresh lipstick</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the train slows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to a stop</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a final adjustment</a:t>
            </a:r>
            <a:endParaRPr sz="1200">
              <a:solidFill>
                <a:srgbClr val="000000"/>
              </a:solidFill>
            </a:endParaRPr>
          </a:p>
          <a:p>
            <a:pPr indent="0" lvl="0" marL="0" rtl="0" algn="l">
              <a:lnSpc>
                <a:spcPct val="115000"/>
              </a:lnSpc>
              <a:spcBef>
                <a:spcPts val="0"/>
              </a:spcBef>
              <a:spcAft>
                <a:spcPts val="0"/>
              </a:spcAft>
              <a:buNone/>
            </a:pPr>
            <a:r>
              <a:rPr lang="en" sz="1200">
                <a:solidFill>
                  <a:srgbClr val="000000"/>
                </a:solidFill>
              </a:rPr>
              <a:t>				to this new suit</a:t>
            </a:r>
            <a:endParaRPr sz="1200">
              <a:solidFill>
                <a:srgbClr val="000000"/>
              </a:solidFill>
            </a:endParaRPr>
          </a:p>
          <a:p>
            <a:pPr indent="0" lvl="0" marL="0" rtl="0" algn="l">
              <a:lnSpc>
                <a:spcPct val="115000"/>
              </a:lnSpc>
              <a:spcBef>
                <a:spcPts val="0"/>
              </a:spcBef>
              <a:spcAft>
                <a:spcPts val="0"/>
              </a:spcAft>
              <a:buNone/>
            </a:pPr>
            <a:r>
              <a:t/>
            </a:r>
            <a:endParaRPr sz="11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pic>
        <p:nvPicPr>
          <p:cNvPr id="591" name="Google Shape;591;p85"/>
          <p:cNvPicPr preferRelativeResize="0"/>
          <p:nvPr/>
        </p:nvPicPr>
        <p:blipFill>
          <a:blip r:embed="rId3">
            <a:alphaModFix/>
          </a:blip>
          <a:stretch>
            <a:fillRect/>
          </a:stretch>
        </p:blipFill>
        <p:spPr>
          <a:xfrm>
            <a:off x="4991100" y="1071562"/>
            <a:ext cx="4000502" cy="3000376"/>
          </a:xfrm>
          <a:prstGeom prst="rect">
            <a:avLst/>
          </a:prstGeom>
          <a:noFill/>
          <a:ln>
            <a:noFill/>
          </a:ln>
        </p:spPr>
      </p:pic>
      <p:sp>
        <p:nvSpPr>
          <p:cNvPr id="592" name="Google Shape;592;p85"/>
          <p:cNvSpPr txBox="1"/>
          <p:nvPr/>
        </p:nvSpPr>
        <p:spPr>
          <a:xfrm>
            <a:off x="7789800" y="4071950"/>
            <a:ext cx="12018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6"/>
          <p:cNvSpPr txBox="1"/>
          <p:nvPr>
            <p:ph type="title"/>
          </p:nvPr>
        </p:nvSpPr>
        <p:spPr>
          <a:xfrm>
            <a:off x="519875" y="1769700"/>
            <a:ext cx="85101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関東大地震 (Kantō daijishin)</a:t>
            </a:r>
            <a:endParaRPr/>
          </a:p>
        </p:txBody>
      </p:sp>
      <p:sp>
        <p:nvSpPr>
          <p:cNvPr id="598" name="Google Shape;598;p86"/>
          <p:cNvSpPr txBox="1"/>
          <p:nvPr/>
        </p:nvSpPr>
        <p:spPr>
          <a:xfrm>
            <a:off x="1498800" y="2776450"/>
            <a:ext cx="61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 .--- .. ... .... .. -.</a:t>
            </a:r>
            <a:endParaRPr>
              <a:latin typeface="Space Mono"/>
              <a:ea typeface="Space Mono"/>
              <a:cs typeface="Space Mono"/>
              <a:sym typeface="Space Mon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7"/>
          <p:cNvSpPr txBox="1"/>
          <p:nvPr>
            <p:ph idx="1" type="body"/>
          </p:nvPr>
        </p:nvSpPr>
        <p:spPr>
          <a:xfrm>
            <a:off x="303800" y="369153"/>
            <a:ext cx="4473900" cy="4405200"/>
          </a:xfrm>
          <a:prstGeom prst="rect">
            <a:avLst/>
          </a:prstGeom>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200">
                <a:solidFill>
                  <a:srgbClr val="000000"/>
                </a:solidFill>
              </a:rPr>
              <a:t>interregnum</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a rudderless boat</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drifts downstream</a:t>
            </a:r>
            <a:endParaRPr sz="1200">
              <a:solidFill>
                <a:srgbClr val="000000"/>
              </a:solidFill>
            </a:endParaRPr>
          </a:p>
          <a:p>
            <a:pPr indent="0" lvl="0" marL="0" marR="0" rtl="0" algn="l">
              <a:lnSpc>
                <a:spcPct val="115000"/>
              </a:lnSpc>
              <a:spcBef>
                <a:spcPts val="0"/>
              </a:spcBef>
              <a:spcAft>
                <a:spcPts val="0"/>
              </a:spcAft>
              <a:buNone/>
            </a:pPr>
            <a:r>
              <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				the last days </a:t>
            </a:r>
            <a:endParaRPr sz="1200">
              <a:solidFill>
                <a:srgbClr val="000000"/>
              </a:solidFill>
            </a:endParaRPr>
          </a:p>
          <a:p>
            <a:pPr indent="457200" lvl="0" marL="1371600" marR="0" rtl="0" algn="l">
              <a:lnSpc>
                <a:spcPct val="115000"/>
              </a:lnSpc>
              <a:spcBef>
                <a:spcPts val="0"/>
              </a:spcBef>
              <a:spcAft>
                <a:spcPts val="0"/>
              </a:spcAft>
              <a:buNone/>
            </a:pPr>
            <a:r>
              <a:rPr lang="en" sz="1200">
                <a:solidFill>
                  <a:srgbClr val="000000"/>
                </a:solidFill>
              </a:rPr>
              <a:t>before the new term starts</a:t>
            </a:r>
            <a:endParaRPr sz="1200">
              <a:solidFill>
                <a:srgbClr val="000000"/>
              </a:solidFill>
            </a:endParaRPr>
          </a:p>
          <a:p>
            <a:pPr indent="457200" lvl="0" marL="1371600" marR="0" rtl="0" algn="l">
              <a:lnSpc>
                <a:spcPct val="115000"/>
              </a:lnSpc>
              <a:spcBef>
                <a:spcPts val="0"/>
              </a:spcBef>
              <a:spcAft>
                <a:spcPts val="0"/>
              </a:spcAft>
              <a:buNone/>
            </a:pPr>
            <a:r>
              <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a sudden drop</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in Fuji’s lakes</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scientists on edge</a:t>
            </a:r>
            <a:endParaRPr sz="1200">
              <a:solidFill>
                <a:srgbClr val="000000"/>
              </a:solidFill>
            </a:endParaRPr>
          </a:p>
          <a:p>
            <a:pPr indent="0" lvl="0" marL="0" marR="0" rtl="0" algn="l">
              <a:lnSpc>
                <a:spcPct val="115000"/>
              </a:lnSpc>
              <a:spcBef>
                <a:spcPts val="0"/>
              </a:spcBef>
              <a:spcAft>
                <a:spcPts val="0"/>
              </a:spcAft>
              <a:buNone/>
            </a:pPr>
            <a:r>
              <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				we skim pebbles</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				across Kumoba pond</a:t>
            </a:r>
            <a:endParaRPr sz="1200">
              <a:solidFill>
                <a:srgbClr val="000000"/>
              </a:solidFill>
            </a:endParaRPr>
          </a:p>
          <a:p>
            <a:pPr indent="0" lvl="0" marL="0" marR="0" rtl="0" algn="l">
              <a:lnSpc>
                <a:spcPct val="115000"/>
              </a:lnSpc>
              <a:spcBef>
                <a:spcPts val="0"/>
              </a:spcBef>
              <a:spcAft>
                <a:spcPts val="0"/>
              </a:spcAft>
              <a:buNone/>
            </a:pPr>
            <a:r>
              <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unseasonal</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a lull in the constant rasp</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of crickets </a:t>
            </a:r>
            <a:endParaRPr sz="1200">
              <a:solidFill>
                <a:srgbClr val="000000"/>
              </a:solidFill>
            </a:endParaRPr>
          </a:p>
          <a:p>
            <a:pPr indent="0" lvl="0" marL="0" marR="0" rtl="0" algn="l">
              <a:lnSpc>
                <a:spcPct val="115000"/>
              </a:lnSpc>
              <a:spcBef>
                <a:spcPts val="0"/>
              </a:spcBef>
              <a:spcAft>
                <a:spcPts val="0"/>
              </a:spcAft>
              <a:buNone/>
            </a:pPr>
            <a:r>
              <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				mother calls us</a:t>
            </a:r>
            <a:endParaRPr sz="1200">
              <a:solidFill>
                <a:srgbClr val="000000"/>
              </a:solidFill>
            </a:endParaRPr>
          </a:p>
          <a:p>
            <a:pPr indent="0" lvl="0" marL="0" marR="0" rtl="0" algn="l">
              <a:lnSpc>
                <a:spcPct val="115000"/>
              </a:lnSpc>
              <a:spcBef>
                <a:spcPts val="0"/>
              </a:spcBef>
              <a:spcAft>
                <a:spcPts val="0"/>
              </a:spcAft>
              <a:buNone/>
            </a:pPr>
            <a:r>
              <a:rPr lang="en" sz="1200">
                <a:solidFill>
                  <a:srgbClr val="000000"/>
                </a:solidFill>
              </a:rPr>
              <a:t>				in for lunch</a:t>
            </a:r>
            <a:endParaRPr sz="1200">
              <a:solidFill>
                <a:srgbClr val="000000"/>
              </a:solidFill>
            </a:endParaRPr>
          </a:p>
        </p:txBody>
      </p:sp>
      <p:pic>
        <p:nvPicPr>
          <p:cNvPr id="604" name="Google Shape;604;p87"/>
          <p:cNvPicPr preferRelativeResize="0"/>
          <p:nvPr/>
        </p:nvPicPr>
        <p:blipFill>
          <a:blip r:embed="rId3">
            <a:alphaModFix/>
          </a:blip>
          <a:stretch>
            <a:fillRect/>
          </a:stretch>
        </p:blipFill>
        <p:spPr>
          <a:xfrm>
            <a:off x="4930125" y="1220546"/>
            <a:ext cx="4053600" cy="2702400"/>
          </a:xfrm>
          <a:prstGeom prst="rect">
            <a:avLst/>
          </a:prstGeom>
          <a:noFill/>
          <a:ln>
            <a:noFill/>
          </a:ln>
        </p:spPr>
      </p:pic>
      <p:sp>
        <p:nvSpPr>
          <p:cNvPr id="605" name="Google Shape;605;p87"/>
          <p:cNvSpPr txBox="1"/>
          <p:nvPr/>
        </p:nvSpPr>
        <p:spPr>
          <a:xfrm>
            <a:off x="6226725" y="3922950"/>
            <a:ext cx="2757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https://karuizawa-kankokyokai.jp/en/spot/30500/</a:t>
            </a:r>
            <a:endParaRPr sz="700">
              <a:latin typeface="Space Mono"/>
              <a:ea typeface="Space Mono"/>
              <a:cs typeface="Space Mono"/>
              <a:sym typeface="Space Mon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8"/>
          <p:cNvSpPr txBox="1"/>
          <p:nvPr>
            <p:ph idx="1" type="body"/>
          </p:nvPr>
        </p:nvSpPr>
        <p:spPr>
          <a:xfrm>
            <a:off x="4389900" y="262950"/>
            <a:ext cx="4473900" cy="46176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000000"/>
                </a:solidFill>
                <a:highlight>
                  <a:schemeClr val="dk1"/>
                </a:highlight>
              </a:rPr>
              <a:t>summer heat</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smoke rising</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from the hibachi</a:t>
            </a:r>
            <a:endParaRPr sz="1200">
              <a:solidFill>
                <a:srgbClr val="000000"/>
              </a:solidFill>
              <a:highlight>
                <a:schemeClr val="dk1"/>
              </a:highlight>
            </a:endParaRPr>
          </a:p>
          <a:p>
            <a:pPr indent="0" lvl="0" marL="0" rtl="0" algn="l">
              <a:lnSpc>
                <a:spcPct val="115000"/>
              </a:lnSpc>
              <a:spcBef>
                <a:spcPts val="0"/>
              </a:spcBef>
              <a:spcAft>
                <a:spcPts val="0"/>
              </a:spcAft>
              <a:buNone/>
            </a:pPr>
            <a:r>
              <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				I sneak a slice</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				of fresh melon</a:t>
            </a:r>
            <a:endParaRPr sz="1200">
              <a:solidFill>
                <a:srgbClr val="000000"/>
              </a:solidFill>
              <a:highlight>
                <a:schemeClr val="dk1"/>
              </a:highlight>
            </a:endParaRPr>
          </a:p>
          <a:p>
            <a:pPr indent="0" lvl="0" marL="0" rtl="0" algn="l">
              <a:lnSpc>
                <a:spcPct val="115000"/>
              </a:lnSpc>
              <a:spcBef>
                <a:spcPts val="0"/>
              </a:spcBef>
              <a:spcAft>
                <a:spcPts val="0"/>
              </a:spcAft>
              <a:buNone/>
            </a:pPr>
            <a:r>
              <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initial hit</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the catfish thrashes</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in the pond</a:t>
            </a:r>
            <a:endParaRPr sz="1200">
              <a:solidFill>
                <a:srgbClr val="000000"/>
              </a:solidFill>
              <a:highlight>
                <a:schemeClr val="dk1"/>
              </a:highlight>
            </a:endParaRPr>
          </a:p>
          <a:p>
            <a:pPr indent="0" lvl="0" marL="0" rtl="0" algn="l">
              <a:lnSpc>
                <a:spcPct val="115000"/>
              </a:lnSpc>
              <a:spcBef>
                <a:spcPts val="0"/>
              </a:spcBef>
              <a:spcAft>
                <a:spcPts val="0"/>
              </a:spcAft>
              <a:buNone/>
            </a:pPr>
            <a:r>
              <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				the trees quaver</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000000"/>
                </a:solidFill>
                <a:highlight>
                  <a:schemeClr val="dk1"/>
                </a:highlight>
              </a:rPr>
              <a:t>				outside the window</a:t>
            </a:r>
            <a:endParaRPr sz="1200">
              <a:solidFill>
                <a:srgbClr val="000000"/>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second wave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entire world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shakes like jelly</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I open my mouth</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to ask…</a:t>
            </a:r>
            <a:endParaRPr sz="1200">
              <a:solidFill>
                <a:srgbClr val="202124"/>
              </a:solidFill>
              <a:highlight>
                <a:schemeClr val="dk1"/>
              </a:highlight>
            </a:endParaRPr>
          </a:p>
          <a:p>
            <a:pPr indent="0" lvl="0" marL="0" rtl="0" algn="l">
              <a:spcBef>
                <a:spcPts val="0"/>
              </a:spcBef>
              <a:spcAft>
                <a:spcPts val="0"/>
              </a:spcAft>
              <a:buNone/>
            </a:pPr>
            <a:r>
              <a:t/>
            </a:r>
            <a:endParaRPr sz="1200"/>
          </a:p>
        </p:txBody>
      </p:sp>
      <p:sp>
        <p:nvSpPr>
          <p:cNvPr id="611" name="Google Shape;611;p88"/>
          <p:cNvSpPr txBox="1"/>
          <p:nvPr/>
        </p:nvSpPr>
        <p:spPr>
          <a:xfrm>
            <a:off x="190500" y="3824913"/>
            <a:ext cx="419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https://www.smithsonianmag.com/history/the-great-japan-earthquake-of-1923-1764539/</a:t>
            </a:r>
            <a:endParaRPr sz="700">
              <a:latin typeface="Space Mono"/>
              <a:ea typeface="Space Mono"/>
              <a:cs typeface="Space Mono"/>
              <a:sym typeface="Space Mono"/>
            </a:endParaRPr>
          </a:p>
        </p:txBody>
      </p:sp>
      <p:pic>
        <p:nvPicPr>
          <p:cNvPr id="612" name="Google Shape;612;p88"/>
          <p:cNvPicPr preferRelativeResize="0"/>
          <p:nvPr/>
        </p:nvPicPr>
        <p:blipFill>
          <a:blip r:embed="rId3">
            <a:alphaModFix/>
          </a:blip>
          <a:stretch>
            <a:fillRect/>
          </a:stretch>
        </p:blipFill>
        <p:spPr>
          <a:xfrm>
            <a:off x="171450" y="918387"/>
            <a:ext cx="3916226" cy="2955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9"/>
          <p:cNvSpPr txBox="1"/>
          <p:nvPr>
            <p:ph idx="1" type="body"/>
          </p:nvPr>
        </p:nvSpPr>
        <p:spPr>
          <a:xfrm>
            <a:off x="295925" y="515725"/>
            <a:ext cx="4473900" cy="44052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202124"/>
                </a:solidFill>
                <a:highlight>
                  <a:schemeClr val="dk1"/>
                </a:highlight>
              </a:rPr>
              <a:t>strike three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buildings crumple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in an instant</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covering our heads</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we dash outside</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kamikaze blow</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yellow dust everywhere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a copper sun</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the road covered</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with shattered roof tiles</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fires gorge on</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everything flammable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buyer’s remorse</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unsure,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we linger outside</a:t>
            </a:r>
            <a:endParaRPr sz="1200">
              <a:solidFill>
                <a:srgbClr val="202124"/>
              </a:solidFill>
              <a:highlight>
                <a:schemeClr val="dk1"/>
              </a:highlight>
            </a:endParaRPr>
          </a:p>
        </p:txBody>
      </p:sp>
      <p:pic>
        <p:nvPicPr>
          <p:cNvPr id="618" name="Google Shape;618;p89" title="Kanto-daishinsai.jpg"/>
          <p:cNvPicPr preferRelativeResize="0"/>
          <p:nvPr/>
        </p:nvPicPr>
        <p:blipFill>
          <a:blip r:embed="rId3">
            <a:alphaModFix/>
          </a:blip>
          <a:stretch>
            <a:fillRect/>
          </a:stretch>
        </p:blipFill>
        <p:spPr>
          <a:xfrm>
            <a:off x="4914350" y="1252225"/>
            <a:ext cx="4069375" cy="2932194"/>
          </a:xfrm>
          <a:prstGeom prst="rect">
            <a:avLst/>
          </a:prstGeom>
          <a:noFill/>
          <a:ln>
            <a:noFill/>
          </a:ln>
        </p:spPr>
      </p:pic>
      <p:sp>
        <p:nvSpPr>
          <p:cNvPr id="619" name="Google Shape;619;p89"/>
          <p:cNvSpPr txBox="1"/>
          <p:nvPr/>
        </p:nvSpPr>
        <p:spPr>
          <a:xfrm>
            <a:off x="5001725" y="4184425"/>
            <a:ext cx="3982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https://en.wikipedia.org/wiki/Great_Kant%C5%8D_Earthquake#/media/File:Kanto-daishinsai.jpg</a:t>
            </a:r>
            <a:endParaRPr sz="700">
              <a:latin typeface="Space Mono"/>
              <a:ea typeface="Space Mono"/>
              <a:cs typeface="Space Mono"/>
              <a:sym typeface="Space Mon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0"/>
          <p:cNvSpPr txBox="1"/>
          <p:nvPr>
            <p:ph idx="1" type="body"/>
          </p:nvPr>
        </p:nvSpPr>
        <p:spPr>
          <a:xfrm>
            <a:off x="4350525" y="380550"/>
            <a:ext cx="4473900" cy="45870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202124"/>
                </a:solidFill>
                <a:highlight>
                  <a:schemeClr val="dk1"/>
                </a:highlight>
              </a:rPr>
              <a:t>their refuge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becomes their crematorium</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fire tornado</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we shiver in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our summer whites</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tsunami hits</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piles of corpses</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continue to grow</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dad’s telephone calls</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go unanswered</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cut in line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unspoken hope that</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telegrams get through</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the men prepare to</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head to town</a:t>
            </a:r>
            <a:endParaRPr sz="1200">
              <a:solidFill>
                <a:srgbClr val="202124"/>
              </a:solidFill>
              <a:highlight>
                <a:schemeClr val="dk1"/>
              </a:highlight>
            </a:endParaRPr>
          </a:p>
          <a:p>
            <a:pPr indent="0" lvl="0" marL="0" rtl="0" algn="l">
              <a:spcBef>
                <a:spcPts val="0"/>
              </a:spcBef>
              <a:spcAft>
                <a:spcPts val="0"/>
              </a:spcAft>
              <a:buNone/>
            </a:pPr>
            <a:r>
              <a:t/>
            </a:r>
            <a:endParaRPr/>
          </a:p>
        </p:txBody>
      </p:sp>
      <p:pic>
        <p:nvPicPr>
          <p:cNvPr id="625" name="Google Shape;625;p90"/>
          <p:cNvPicPr preferRelativeResize="0"/>
          <p:nvPr/>
        </p:nvPicPr>
        <p:blipFill>
          <a:blip r:embed="rId3">
            <a:alphaModFix/>
          </a:blip>
          <a:stretch>
            <a:fillRect/>
          </a:stretch>
        </p:blipFill>
        <p:spPr>
          <a:xfrm>
            <a:off x="302075" y="1556812"/>
            <a:ext cx="3273975" cy="2029876"/>
          </a:xfrm>
          <a:prstGeom prst="rect">
            <a:avLst/>
          </a:prstGeom>
          <a:noFill/>
          <a:ln>
            <a:noFill/>
          </a:ln>
        </p:spPr>
      </p:pic>
      <p:sp>
        <p:nvSpPr>
          <p:cNvPr id="626" name="Google Shape;626;p90"/>
          <p:cNvSpPr txBox="1"/>
          <p:nvPr>
            <p:ph idx="1" type="body"/>
          </p:nvPr>
        </p:nvSpPr>
        <p:spPr>
          <a:xfrm>
            <a:off x="302075" y="3625775"/>
            <a:ext cx="3273900" cy="292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202122"/>
                </a:solidFill>
                <a:highlight>
                  <a:schemeClr val="dk1"/>
                </a:highlight>
              </a:rPr>
              <a:t>Brown University Library/William Dana Reynolds</a:t>
            </a:r>
            <a:r>
              <a:rPr lang="en" sz="700">
                <a:solidFill>
                  <a:schemeClr val="accent4"/>
                </a:solidFill>
                <a:highlight>
                  <a:schemeClr val="dk1"/>
                </a:highlight>
              </a:rPr>
              <a:t> </a:t>
            </a:r>
            <a:endParaRPr sz="700">
              <a:solidFill>
                <a:schemeClr val="accent4"/>
              </a:solidFill>
              <a:highlight>
                <a:schemeClr val="dk1"/>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1"/>
          <p:cNvSpPr txBox="1"/>
          <p:nvPr>
            <p:ph idx="1" type="body"/>
          </p:nvPr>
        </p:nvSpPr>
        <p:spPr>
          <a:xfrm>
            <a:off x="288075" y="459325"/>
            <a:ext cx="4473900" cy="4453200"/>
          </a:xfrm>
          <a:prstGeom prst="rect">
            <a:avLst/>
          </a:prstGeom>
        </p:spPr>
        <p:txBody>
          <a:bodyPr anchorCtr="0" anchor="t" bIns="91425" lIns="91425" spcFirstLastPara="1" rIns="91425" wrap="square" tIns="91425">
            <a:spAutoFit/>
          </a:bodyPr>
          <a:lstStyle/>
          <a:p>
            <a:pPr indent="0" lvl="0" marL="0" rtl="0" algn="l">
              <a:lnSpc>
                <a:spcPct val="12545"/>
              </a:lnSpc>
              <a:spcBef>
                <a:spcPts val="1200"/>
              </a:spcBef>
              <a:spcAft>
                <a:spcPts val="0"/>
              </a:spcAft>
              <a:buNone/>
            </a:pPr>
            <a:r>
              <a:rPr lang="en" sz="1200">
                <a:solidFill>
                  <a:srgbClr val="202124"/>
                </a:solidFill>
                <a:highlight>
                  <a:schemeClr val="dk1"/>
                </a:highlight>
              </a:rPr>
              <a:t>scorched serpents</a:t>
            </a:r>
            <a:endParaRPr sz="1200">
              <a:solidFill>
                <a:srgbClr val="202124"/>
              </a:solidFill>
              <a:highlight>
                <a:schemeClr val="dk1"/>
              </a:highlight>
            </a:endParaRPr>
          </a:p>
          <a:p>
            <a:pPr indent="0" lvl="0" marL="0" rtl="0" algn="l">
              <a:lnSpc>
                <a:spcPct val="12545"/>
              </a:lnSpc>
              <a:spcBef>
                <a:spcPts val="1200"/>
              </a:spcBef>
              <a:spcAft>
                <a:spcPts val="0"/>
              </a:spcAft>
              <a:buNone/>
            </a:pPr>
            <a:r>
              <a:rPr lang="en" sz="1200">
                <a:solidFill>
                  <a:srgbClr val="202124"/>
                </a:solidFill>
                <a:highlight>
                  <a:schemeClr val="dk1"/>
                </a:highlight>
              </a:rPr>
              <a:t>the rail lines</a:t>
            </a:r>
            <a:endParaRPr sz="1200">
              <a:solidFill>
                <a:srgbClr val="202124"/>
              </a:solidFill>
              <a:highlight>
                <a:schemeClr val="dk1"/>
              </a:highlight>
            </a:endParaRPr>
          </a:p>
          <a:p>
            <a:pPr indent="0" lvl="0" marL="0" rtl="0" algn="l">
              <a:lnSpc>
                <a:spcPct val="12545"/>
              </a:lnSpc>
              <a:spcBef>
                <a:spcPts val="1200"/>
              </a:spcBef>
              <a:spcAft>
                <a:spcPts val="0"/>
              </a:spcAft>
              <a:buNone/>
            </a:pPr>
            <a:r>
              <a:rPr lang="en" sz="1200">
                <a:solidFill>
                  <a:srgbClr val="202124"/>
                </a:solidFill>
                <a:highlight>
                  <a:schemeClr val="dk1"/>
                </a:highlight>
              </a:rPr>
              <a:t>lie twisted and torn</a:t>
            </a:r>
            <a:endParaRPr sz="1200">
              <a:solidFill>
                <a:srgbClr val="202124"/>
              </a:solidFill>
              <a:highlight>
                <a:schemeClr val="dk1"/>
              </a:highlight>
            </a:endParaRPr>
          </a:p>
          <a:p>
            <a:pPr indent="0" lvl="0" marL="0" rtl="0" algn="l">
              <a:lnSpc>
                <a:spcPct val="115000"/>
              </a:lnSpc>
              <a:spcBef>
                <a:spcPts val="1200"/>
              </a:spcBef>
              <a:spcAft>
                <a:spcPts val="0"/>
              </a:spcAft>
              <a:buNone/>
            </a:pPr>
            <a:r>
              <a:rPr lang="en" sz="1200">
                <a:solidFill>
                  <a:srgbClr val="202124"/>
                </a:solidFill>
                <a:highlight>
                  <a:schemeClr val="dk1"/>
                </a:highlight>
              </a:rPr>
              <a:t> </a:t>
            </a:r>
            <a:endParaRPr sz="1200">
              <a:solidFill>
                <a:srgbClr val="202124"/>
              </a:solidFill>
              <a:highlight>
                <a:schemeClr val="dk1"/>
              </a:highlight>
            </a:endParaRPr>
          </a:p>
          <a:p>
            <a:pPr indent="0" lvl="0" marL="0" rtl="0" algn="l">
              <a:lnSpc>
                <a:spcPct val="115000"/>
              </a:lnSpc>
              <a:spcBef>
                <a:spcPts val="1200"/>
              </a:spcBef>
              <a:spcAft>
                <a:spcPts val="0"/>
              </a:spcAft>
              <a:buNone/>
            </a:pPr>
            <a:r>
              <a:rPr lang="en" sz="1200">
                <a:solidFill>
                  <a:srgbClr val="202124"/>
                </a:solidFill>
                <a:highlight>
                  <a:schemeClr val="dk1"/>
                </a:highlight>
              </a:rPr>
              <a:t>				mother paces</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in her room all night</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relief on the road</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women offer milk</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from their ruined dairy</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us older kids</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give the little ones candy</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mob rule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fires of xenophobia</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take hold</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1828800" rtl="0" algn="l">
              <a:lnSpc>
                <a:spcPct val="115000"/>
              </a:lnSpc>
              <a:spcBef>
                <a:spcPts val="0"/>
              </a:spcBef>
              <a:spcAft>
                <a:spcPts val="0"/>
              </a:spcAft>
              <a:buNone/>
            </a:pPr>
            <a:r>
              <a:rPr lang="en" sz="1200">
                <a:solidFill>
                  <a:srgbClr val="202124"/>
                </a:solidFill>
                <a:highlight>
                  <a:schemeClr val="dk1"/>
                </a:highlight>
              </a:rPr>
              <a:t>we wonder</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about all of our friends</a:t>
            </a:r>
            <a:endParaRPr sz="1200">
              <a:solidFill>
                <a:srgbClr val="202124"/>
              </a:solidFill>
              <a:highlight>
                <a:schemeClr val="dk1"/>
              </a:highlight>
            </a:endParaRPr>
          </a:p>
        </p:txBody>
      </p:sp>
      <p:pic>
        <p:nvPicPr>
          <p:cNvPr id="632" name="Google Shape;632;p91"/>
          <p:cNvPicPr preferRelativeResize="0"/>
          <p:nvPr/>
        </p:nvPicPr>
        <p:blipFill rotWithShape="1">
          <a:blip r:embed="rId3">
            <a:alphaModFix/>
          </a:blip>
          <a:srcRect b="4792" l="0" r="0" t="9171"/>
          <a:stretch/>
        </p:blipFill>
        <p:spPr>
          <a:xfrm>
            <a:off x="5440900" y="1441450"/>
            <a:ext cx="3503450" cy="2260599"/>
          </a:xfrm>
          <a:prstGeom prst="rect">
            <a:avLst/>
          </a:prstGeom>
          <a:noFill/>
          <a:ln>
            <a:noFill/>
          </a:ln>
        </p:spPr>
      </p:pic>
      <p:sp>
        <p:nvSpPr>
          <p:cNvPr id="633" name="Google Shape;633;p91"/>
          <p:cNvSpPr txBox="1"/>
          <p:nvPr/>
        </p:nvSpPr>
        <p:spPr>
          <a:xfrm>
            <a:off x="5602650" y="3702050"/>
            <a:ext cx="3341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latin typeface="Space Mono"/>
                <a:ea typeface="Space Mono"/>
                <a:cs typeface="Space Mono"/>
                <a:sym typeface="Space Mono"/>
              </a:rPr>
              <a:t>https://www.japantimes.co.jp/news/2023/08/31/japan/history/1923-tokyo-earthquake-anniversary/#gallery-5</a:t>
            </a:r>
            <a:endParaRPr sz="700">
              <a:latin typeface="Space Mono"/>
              <a:ea typeface="Space Mono"/>
              <a:cs typeface="Space Mono"/>
              <a:sym typeface="Space Mon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92"/>
          <p:cNvSpPr txBox="1"/>
          <p:nvPr>
            <p:ph idx="1" type="body"/>
          </p:nvPr>
        </p:nvSpPr>
        <p:spPr>
          <a:xfrm>
            <a:off x="4064400" y="262950"/>
            <a:ext cx="4760100" cy="44052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202124"/>
                </a:solidFill>
                <a:highlight>
                  <a:schemeClr val="dk1"/>
                </a:highlight>
              </a:rPr>
              <a:t>bluff called</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utter destruction</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of everywhere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a telegram:</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we’ve lost everything</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millions rendered</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homeless in a few hours</a:t>
            </a:r>
            <a:br>
              <a:rPr lang="en" sz="1200">
                <a:solidFill>
                  <a:srgbClr val="202124"/>
                </a:solidFill>
                <a:highlight>
                  <a:schemeClr val="dk1"/>
                </a:highlight>
              </a:rPr>
            </a:br>
            <a:r>
              <a:rPr lang="en" sz="1200">
                <a:solidFill>
                  <a:srgbClr val="202124"/>
                </a:solidFill>
                <a:highlight>
                  <a:schemeClr val="dk1"/>
                </a:highlight>
              </a:rPr>
              <a:t>cruel nature		</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457200" lvl="0" marL="1371600" rtl="0" algn="l">
              <a:lnSpc>
                <a:spcPct val="115000"/>
              </a:lnSpc>
              <a:spcBef>
                <a:spcPts val="0"/>
              </a:spcBef>
              <a:spcAft>
                <a:spcPts val="0"/>
              </a:spcAft>
              <a:buNone/>
            </a:pPr>
            <a:r>
              <a:rPr lang="en" sz="1200">
                <a:solidFill>
                  <a:srgbClr val="202124"/>
                </a:solidFill>
                <a:highlight>
                  <a:schemeClr val="dk1"/>
                </a:highlight>
              </a:rPr>
              <a:t>even the adults</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don’t pay attention in church</a:t>
            </a:r>
            <a:endParaRPr sz="1200">
              <a:solidFill>
                <a:srgbClr val="202124"/>
              </a:solidFill>
              <a:highlight>
                <a:schemeClr val="dk1"/>
              </a:highlight>
            </a:endParaRPr>
          </a:p>
          <a:p>
            <a:pPr indent="457200" lvl="0" marL="137160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Fuji rises above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billows of smoke</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the only constant</a:t>
            </a:r>
            <a:endParaRPr sz="1200">
              <a:solidFill>
                <a:srgbClr val="202124"/>
              </a:solidFill>
              <a:highlight>
                <a:schemeClr val="dk1"/>
              </a:highlight>
            </a:endParaRPr>
          </a:p>
          <a:p>
            <a:pPr indent="0" lvl="0" marL="0" rtl="0" algn="l">
              <a:lnSpc>
                <a:spcPct val="115000"/>
              </a:lnSpc>
              <a:spcBef>
                <a:spcPts val="0"/>
              </a:spcBef>
              <a:spcAft>
                <a:spcPts val="0"/>
              </a:spcAft>
              <a:buNone/>
            </a:pPr>
            <a:r>
              <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dad’s back,</a:t>
            </a:r>
            <a:endParaRPr sz="1200">
              <a:solidFill>
                <a:srgbClr val="202124"/>
              </a:solidFill>
              <a:highlight>
                <a:schemeClr val="dk1"/>
              </a:highlight>
            </a:endParaRPr>
          </a:p>
          <a:p>
            <a:pPr indent="0" lvl="0" marL="0" rtl="0" algn="l">
              <a:lnSpc>
                <a:spcPct val="115000"/>
              </a:lnSpc>
              <a:spcBef>
                <a:spcPts val="0"/>
              </a:spcBef>
              <a:spcAft>
                <a:spcPts val="0"/>
              </a:spcAft>
              <a:buNone/>
            </a:pPr>
            <a:r>
              <a:rPr lang="en" sz="1200">
                <a:solidFill>
                  <a:srgbClr val="202124"/>
                </a:solidFill>
                <a:highlight>
                  <a:schemeClr val="dk1"/>
                </a:highlight>
              </a:rPr>
              <a:t>				he sure looks older</a:t>
            </a:r>
            <a:endParaRPr sz="1100">
              <a:highlight>
                <a:schemeClr val="dk1"/>
              </a:highlight>
            </a:endParaRPr>
          </a:p>
        </p:txBody>
      </p:sp>
      <p:pic>
        <p:nvPicPr>
          <p:cNvPr id="639" name="Google Shape;639;p92" title="2023.06.28 Minnesota_1116.JPG"/>
          <p:cNvPicPr preferRelativeResize="0"/>
          <p:nvPr/>
        </p:nvPicPr>
        <p:blipFill rotWithShape="1">
          <a:blip r:embed="rId3">
            <a:alphaModFix/>
          </a:blip>
          <a:srcRect b="18328" l="23144" r="31144" t="51502"/>
          <a:stretch/>
        </p:blipFill>
        <p:spPr>
          <a:xfrm rot="-122868">
            <a:off x="241671" y="1439478"/>
            <a:ext cx="3668509" cy="1815848"/>
          </a:xfrm>
          <a:prstGeom prst="rect">
            <a:avLst/>
          </a:prstGeom>
          <a:noFill/>
          <a:ln>
            <a:noFill/>
          </a:ln>
        </p:spPr>
      </p:pic>
      <p:sp>
        <p:nvSpPr>
          <p:cNvPr id="640" name="Google Shape;640;p92"/>
          <p:cNvSpPr txBox="1"/>
          <p:nvPr/>
        </p:nvSpPr>
        <p:spPr>
          <a:xfrm>
            <a:off x="271100" y="3410675"/>
            <a:ext cx="120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8"/>
          <p:cNvSpPr txBox="1"/>
          <p:nvPr/>
        </p:nvSpPr>
        <p:spPr>
          <a:xfrm>
            <a:off x="8011125" y="213600"/>
            <a:ext cx="922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photos</a:t>
            </a:r>
            <a:endParaRPr sz="700">
              <a:latin typeface="Space Mono"/>
              <a:ea typeface="Space Mono"/>
              <a:cs typeface="Space Mono"/>
              <a:sym typeface="Space Mono"/>
            </a:endParaRPr>
          </a:p>
        </p:txBody>
      </p:sp>
      <p:pic>
        <p:nvPicPr>
          <p:cNvPr id="321" name="Google Shape;321;p48" title="IMG_20230921_0012.jpg"/>
          <p:cNvPicPr preferRelativeResize="0"/>
          <p:nvPr/>
        </p:nvPicPr>
        <p:blipFill rotWithShape="1">
          <a:blip r:embed="rId3">
            <a:alphaModFix/>
          </a:blip>
          <a:srcRect b="41883" l="0" r="38294" t="20293"/>
          <a:stretch/>
        </p:blipFill>
        <p:spPr>
          <a:xfrm>
            <a:off x="4800278" y="578925"/>
            <a:ext cx="1555851" cy="1453252"/>
          </a:xfrm>
          <a:prstGeom prst="rect">
            <a:avLst/>
          </a:prstGeom>
          <a:noFill/>
          <a:ln>
            <a:noFill/>
          </a:ln>
        </p:spPr>
      </p:pic>
      <p:pic>
        <p:nvPicPr>
          <p:cNvPr id="322" name="Google Shape;322;p48" title="IMG_20230921_0022.jpg"/>
          <p:cNvPicPr preferRelativeResize="0"/>
          <p:nvPr/>
        </p:nvPicPr>
        <p:blipFill rotWithShape="1">
          <a:blip r:embed="rId4">
            <a:alphaModFix/>
          </a:blip>
          <a:srcRect b="69357" l="33794" r="33736" t="11103"/>
          <a:stretch/>
        </p:blipFill>
        <p:spPr>
          <a:xfrm>
            <a:off x="7333225" y="681338"/>
            <a:ext cx="1600699" cy="1358725"/>
          </a:xfrm>
          <a:prstGeom prst="rect">
            <a:avLst/>
          </a:prstGeom>
          <a:noFill/>
          <a:ln>
            <a:noFill/>
          </a:ln>
        </p:spPr>
      </p:pic>
      <p:pic>
        <p:nvPicPr>
          <p:cNvPr id="323" name="Google Shape;323;p48" title="20251230_192115.jpg"/>
          <p:cNvPicPr preferRelativeResize="0"/>
          <p:nvPr/>
        </p:nvPicPr>
        <p:blipFill rotWithShape="1">
          <a:blip r:embed="rId5">
            <a:alphaModFix/>
          </a:blip>
          <a:srcRect b="30076" l="33223" r="44250" t="54919"/>
          <a:stretch/>
        </p:blipFill>
        <p:spPr>
          <a:xfrm>
            <a:off x="5984400" y="1937650"/>
            <a:ext cx="1728426" cy="1534976"/>
          </a:xfrm>
          <a:prstGeom prst="rect">
            <a:avLst/>
          </a:prstGeom>
          <a:noFill/>
          <a:ln>
            <a:noFill/>
          </a:ln>
        </p:spPr>
      </p:pic>
      <p:pic>
        <p:nvPicPr>
          <p:cNvPr id="324" name="Google Shape;324;p48" title="Nanar_Green_2.jpg"/>
          <p:cNvPicPr preferRelativeResize="0"/>
          <p:nvPr/>
        </p:nvPicPr>
        <p:blipFill>
          <a:blip r:embed="rId6">
            <a:alphaModFix/>
          </a:blip>
          <a:stretch>
            <a:fillRect/>
          </a:stretch>
        </p:blipFill>
        <p:spPr>
          <a:xfrm>
            <a:off x="4800263" y="3312150"/>
            <a:ext cx="1808267" cy="1713176"/>
          </a:xfrm>
          <a:prstGeom prst="rect">
            <a:avLst/>
          </a:prstGeom>
          <a:noFill/>
          <a:ln>
            <a:noFill/>
          </a:ln>
        </p:spPr>
      </p:pic>
      <p:pic>
        <p:nvPicPr>
          <p:cNvPr id="325" name="Google Shape;325;p48" title="20251229_131914.jpg"/>
          <p:cNvPicPr preferRelativeResize="0"/>
          <p:nvPr/>
        </p:nvPicPr>
        <p:blipFill rotWithShape="1">
          <a:blip r:embed="rId7">
            <a:alphaModFix/>
          </a:blip>
          <a:srcRect b="64337" l="68458" r="0" t="6082"/>
          <a:stretch/>
        </p:blipFill>
        <p:spPr>
          <a:xfrm>
            <a:off x="1603712" y="1734863"/>
            <a:ext cx="1261352" cy="1577283"/>
          </a:xfrm>
          <a:prstGeom prst="rect">
            <a:avLst/>
          </a:prstGeom>
          <a:noFill/>
          <a:ln>
            <a:noFill/>
          </a:ln>
        </p:spPr>
      </p:pic>
      <p:pic>
        <p:nvPicPr>
          <p:cNvPr id="326" name="Google Shape;326;p48" title="20251230_172600.jpg"/>
          <p:cNvPicPr preferRelativeResize="0"/>
          <p:nvPr/>
        </p:nvPicPr>
        <p:blipFill rotWithShape="1">
          <a:blip r:embed="rId8">
            <a:alphaModFix/>
          </a:blip>
          <a:srcRect b="24573" l="43965" r="30962" t="54916"/>
          <a:stretch/>
        </p:blipFill>
        <p:spPr>
          <a:xfrm rot="10800000">
            <a:off x="259925" y="506099"/>
            <a:ext cx="1441425" cy="1572326"/>
          </a:xfrm>
          <a:prstGeom prst="rect">
            <a:avLst/>
          </a:prstGeom>
          <a:noFill/>
          <a:ln>
            <a:noFill/>
          </a:ln>
        </p:spPr>
      </p:pic>
      <p:pic>
        <p:nvPicPr>
          <p:cNvPr id="327" name="Google Shape;327;p48" title="20251230_213416.jpg"/>
          <p:cNvPicPr preferRelativeResize="0"/>
          <p:nvPr/>
        </p:nvPicPr>
        <p:blipFill rotWithShape="1">
          <a:blip r:embed="rId9">
            <a:alphaModFix/>
          </a:blip>
          <a:srcRect b="13550" l="17132" r="23774" t="23659"/>
          <a:stretch/>
        </p:blipFill>
        <p:spPr>
          <a:xfrm>
            <a:off x="2833546" y="578913"/>
            <a:ext cx="1173853" cy="1663002"/>
          </a:xfrm>
          <a:prstGeom prst="rect">
            <a:avLst/>
          </a:prstGeom>
          <a:noFill/>
          <a:ln>
            <a:noFill/>
          </a:ln>
        </p:spPr>
      </p:pic>
      <p:pic>
        <p:nvPicPr>
          <p:cNvPr id="328" name="Google Shape;328;p48"/>
          <p:cNvPicPr preferRelativeResize="0"/>
          <p:nvPr/>
        </p:nvPicPr>
        <p:blipFill rotWithShape="1">
          <a:blip r:embed="rId10">
            <a:alphaModFix/>
          </a:blip>
          <a:srcRect b="0" l="0" r="0" t="2743"/>
          <a:stretch/>
        </p:blipFill>
        <p:spPr>
          <a:xfrm>
            <a:off x="7413625" y="3122172"/>
            <a:ext cx="1652925" cy="1903150"/>
          </a:xfrm>
          <a:prstGeom prst="rect">
            <a:avLst/>
          </a:prstGeom>
          <a:noFill/>
          <a:ln>
            <a:noFill/>
          </a:ln>
        </p:spPr>
      </p:pic>
      <p:pic>
        <p:nvPicPr>
          <p:cNvPr id="329" name="Google Shape;329;p48" title="Iain and Stan.JPG"/>
          <p:cNvPicPr preferRelativeResize="0"/>
          <p:nvPr/>
        </p:nvPicPr>
        <p:blipFill rotWithShape="1">
          <a:blip r:embed="rId11">
            <a:alphaModFix/>
          </a:blip>
          <a:srcRect b="30777" l="0" r="34798" t="0"/>
          <a:stretch/>
        </p:blipFill>
        <p:spPr>
          <a:xfrm>
            <a:off x="2462350" y="3312138"/>
            <a:ext cx="1916234" cy="1713175"/>
          </a:xfrm>
          <a:prstGeom prst="rect">
            <a:avLst/>
          </a:prstGeom>
          <a:noFill/>
          <a:ln>
            <a:noFill/>
          </a:ln>
        </p:spPr>
      </p:pic>
      <p:pic>
        <p:nvPicPr>
          <p:cNvPr id="330" name="Google Shape;330;p48" title="Stan in Hammock, Jean M's 1956.JPG"/>
          <p:cNvPicPr preferRelativeResize="0"/>
          <p:nvPr/>
        </p:nvPicPr>
        <p:blipFill rotWithShape="1">
          <a:blip r:embed="rId12">
            <a:alphaModFix/>
          </a:blip>
          <a:srcRect b="21801" l="38358" r="16815" t="20462"/>
          <a:stretch/>
        </p:blipFill>
        <p:spPr>
          <a:xfrm>
            <a:off x="153675" y="3297563"/>
            <a:ext cx="1926349" cy="17423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3"/>
          <p:cNvSpPr txBox="1"/>
          <p:nvPr>
            <p:ph type="title"/>
          </p:nvPr>
        </p:nvSpPr>
        <p:spPr>
          <a:xfrm>
            <a:off x="2077050" y="1769700"/>
            <a:ext cx="4989900" cy="92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Next steps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4"/>
          <p:cNvSpPr txBox="1"/>
          <p:nvPr>
            <p:ph type="title"/>
          </p:nvPr>
        </p:nvSpPr>
        <p:spPr>
          <a:xfrm>
            <a:off x="2077050" y="1540500"/>
            <a:ext cx="4989900" cy="16623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Thank you! Merci!</a:t>
            </a:r>
            <a:endParaRPr/>
          </a:p>
        </p:txBody>
      </p:sp>
      <p:sp>
        <p:nvSpPr>
          <p:cNvPr id="651" name="Google Shape;651;p94"/>
          <p:cNvSpPr txBox="1"/>
          <p:nvPr/>
        </p:nvSpPr>
        <p:spPr>
          <a:xfrm>
            <a:off x="2394150" y="3202800"/>
            <a:ext cx="435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 -.-.--</a:t>
            </a:r>
            <a:endParaRPr>
              <a:latin typeface="Space Mono"/>
              <a:ea typeface="Space Mono"/>
              <a:cs typeface="Space Mono"/>
              <a:sym typeface="Space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ph idx="1" type="body"/>
          </p:nvPr>
        </p:nvSpPr>
        <p:spPr>
          <a:xfrm>
            <a:off x="303825" y="1995600"/>
            <a:ext cx="4473900" cy="1152300"/>
          </a:xfrm>
          <a:prstGeom prst="rect">
            <a:avLst/>
          </a:prstGeom>
        </p:spPr>
        <p:txBody>
          <a:bodyPr anchorCtr="0" anchor="t" bIns="91425" lIns="91425" spcFirstLastPara="1" rIns="91425" wrap="square" tIns="91425">
            <a:spAutoFit/>
          </a:bodyPr>
          <a:lstStyle/>
          <a:p>
            <a:pPr indent="0" lvl="0" marL="457200" rtl="0" algn="l">
              <a:lnSpc>
                <a:spcPct val="115000"/>
              </a:lnSpc>
              <a:spcBef>
                <a:spcPts val="1000"/>
              </a:spcBef>
              <a:spcAft>
                <a:spcPts val="0"/>
              </a:spcAft>
              <a:buNone/>
            </a:pPr>
            <a:r>
              <a:rPr lang="en" sz="1400">
                <a:solidFill>
                  <a:srgbClr val="000000"/>
                </a:solidFill>
              </a:rPr>
              <a:t>freshly blended</a:t>
            </a:r>
            <a:endParaRPr sz="1400">
              <a:solidFill>
                <a:srgbClr val="000000"/>
              </a:solidFill>
            </a:endParaRPr>
          </a:p>
          <a:p>
            <a:pPr indent="0" lvl="0" marL="457200" rtl="0" algn="l">
              <a:lnSpc>
                <a:spcPct val="115000"/>
              </a:lnSpc>
              <a:spcBef>
                <a:spcPts val="1000"/>
              </a:spcBef>
              <a:spcAft>
                <a:spcPts val="0"/>
              </a:spcAft>
              <a:buNone/>
            </a:pPr>
            <a:r>
              <a:rPr lang="en" sz="1400">
                <a:solidFill>
                  <a:srgbClr val="000000"/>
                </a:solidFill>
              </a:rPr>
              <a:t>the only picture I have</a:t>
            </a:r>
            <a:endParaRPr sz="1400">
              <a:solidFill>
                <a:srgbClr val="000000"/>
              </a:solidFill>
            </a:endParaRPr>
          </a:p>
          <a:p>
            <a:pPr indent="0" lvl="0" marL="457200" rtl="0" algn="l">
              <a:lnSpc>
                <a:spcPct val="150000"/>
              </a:lnSpc>
              <a:spcBef>
                <a:spcPts val="1000"/>
              </a:spcBef>
              <a:spcAft>
                <a:spcPts val="0"/>
              </a:spcAft>
              <a:buNone/>
            </a:pPr>
            <a:r>
              <a:rPr lang="en" sz="1400">
                <a:solidFill>
                  <a:srgbClr val="000000"/>
                </a:solidFill>
              </a:rPr>
              <a:t>of you together </a:t>
            </a:r>
            <a:endParaRPr/>
          </a:p>
        </p:txBody>
      </p:sp>
      <p:sp>
        <p:nvSpPr>
          <p:cNvPr id="336" name="Google Shape;336;p49"/>
          <p:cNvSpPr/>
          <p:nvPr/>
        </p:nvSpPr>
        <p:spPr>
          <a:xfrm>
            <a:off x="5244100" y="364475"/>
            <a:ext cx="3635100" cy="4007700"/>
          </a:xfrm>
          <a:prstGeom prst="roundRect">
            <a:avLst>
              <a:gd fmla="val 1047" name="adj"/>
            </a:avLst>
          </a:prstGeom>
          <a:solidFill>
            <a:schemeClr val="lt2"/>
          </a:solidFill>
          <a:ln>
            <a:noFill/>
          </a:ln>
          <a:effectLst>
            <a:outerShdw blurRad="71438" rotWithShape="0" algn="bl"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7" name="Google Shape;337;p49" title="20260421_100547.jpg"/>
          <p:cNvPicPr preferRelativeResize="0"/>
          <p:nvPr/>
        </p:nvPicPr>
        <p:blipFill rotWithShape="1">
          <a:blip r:embed="rId3">
            <a:alphaModFix/>
          </a:blip>
          <a:srcRect b="28989" l="9182" r="1929" t="27169"/>
          <a:stretch/>
        </p:blipFill>
        <p:spPr>
          <a:xfrm>
            <a:off x="5459176" y="614538"/>
            <a:ext cx="3204949" cy="3507574"/>
          </a:xfrm>
          <a:prstGeom prst="rect">
            <a:avLst/>
          </a:prstGeom>
          <a:noFill/>
          <a:ln>
            <a:noFill/>
          </a:ln>
        </p:spPr>
      </p:pic>
      <p:sp>
        <p:nvSpPr>
          <p:cNvPr id="338" name="Google Shape;338;p49"/>
          <p:cNvSpPr txBox="1"/>
          <p:nvPr/>
        </p:nvSpPr>
        <p:spPr>
          <a:xfrm>
            <a:off x="8016100" y="437217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1641150" y="1769700"/>
            <a:ext cx="58617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haiku</a:t>
            </a:r>
            <a:endParaRPr/>
          </a:p>
        </p:txBody>
      </p:sp>
      <p:sp>
        <p:nvSpPr>
          <p:cNvPr id="344" name="Google Shape;344;p50"/>
          <p:cNvSpPr txBox="1"/>
          <p:nvPr/>
        </p:nvSpPr>
        <p:spPr>
          <a:xfrm>
            <a:off x="3377550" y="2876275"/>
            <a:ext cx="238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a:t>
            </a:r>
            <a:endParaRPr>
              <a:latin typeface="Space Mono"/>
              <a:ea typeface="Space Mono"/>
              <a:cs typeface="Space Mono"/>
              <a:sym typeface="Space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1"/>
          <p:cNvSpPr txBox="1"/>
          <p:nvPr>
            <p:ph type="title"/>
          </p:nvPr>
        </p:nvSpPr>
        <p:spPr>
          <a:xfrm>
            <a:off x="1641150" y="1769700"/>
            <a:ext cx="5861700" cy="923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telegrams</a:t>
            </a:r>
            <a:endParaRPr/>
          </a:p>
        </p:txBody>
      </p:sp>
      <p:sp>
        <p:nvSpPr>
          <p:cNvPr id="350" name="Google Shape;350;p51"/>
          <p:cNvSpPr txBox="1"/>
          <p:nvPr/>
        </p:nvSpPr>
        <p:spPr>
          <a:xfrm>
            <a:off x="2941350" y="2693100"/>
            <a:ext cx="326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ace Mono"/>
                <a:ea typeface="Space Mono"/>
                <a:cs typeface="Space Mono"/>
                <a:sym typeface="Space Mono"/>
              </a:rPr>
              <a:t>- . .-.. . --. .-. .- -- ...</a:t>
            </a:r>
            <a:endParaRPr>
              <a:latin typeface="Space Mono"/>
              <a:ea typeface="Space Mono"/>
              <a:cs typeface="Space Mono"/>
              <a:sym typeface="Space Mon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2"/>
          <p:cNvPicPr preferRelativeResize="0"/>
          <p:nvPr/>
        </p:nvPicPr>
        <p:blipFill rotWithShape="1">
          <a:blip r:embed="rId3">
            <a:alphaModFix/>
          </a:blip>
          <a:srcRect b="15007" l="45625" r="3737" t="44564"/>
          <a:stretch/>
        </p:blipFill>
        <p:spPr>
          <a:xfrm>
            <a:off x="2583127" y="454560"/>
            <a:ext cx="3977748" cy="4234373"/>
          </a:xfrm>
          <a:prstGeom prst="rect">
            <a:avLst/>
          </a:prstGeom>
          <a:noFill/>
          <a:ln>
            <a:noFill/>
          </a:ln>
        </p:spPr>
      </p:pic>
      <p:sp>
        <p:nvSpPr>
          <p:cNvPr id="356" name="Google Shape;356;p52"/>
          <p:cNvSpPr txBox="1"/>
          <p:nvPr/>
        </p:nvSpPr>
        <p:spPr>
          <a:xfrm>
            <a:off x="5697775" y="4688925"/>
            <a:ext cx="863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Space Mono"/>
                <a:ea typeface="Space Mono"/>
                <a:cs typeface="Space Mono"/>
                <a:sym typeface="Space Mono"/>
              </a:rPr>
              <a:t>family photo</a:t>
            </a:r>
            <a:endParaRPr sz="700">
              <a:latin typeface="Space Mono"/>
              <a:ea typeface="Space Mono"/>
              <a:cs typeface="Space Mono"/>
              <a:sym typeface="Space Mono"/>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irtual Scrapbook #3">
  <a:themeElements>
    <a:clrScheme name="Simple Light">
      <a:dk1>
        <a:srgbClr val="FFF7F0"/>
      </a:dk1>
      <a:lt1>
        <a:srgbClr val="9D4700"/>
      </a:lt1>
      <a:dk2>
        <a:srgbClr val="434343"/>
      </a:dk2>
      <a:lt2>
        <a:srgbClr val="FFFFFF"/>
      </a:lt2>
      <a:accent1>
        <a:srgbClr val="CEDFE5"/>
      </a:accent1>
      <a:accent2>
        <a:srgbClr val="BEB9B9"/>
      </a:accent2>
      <a:accent3>
        <a:srgbClr val="BFAC9E"/>
      </a:accent3>
      <a:accent4>
        <a:srgbClr val="456C6A"/>
      </a:accent4>
      <a:accent5>
        <a:srgbClr val="0B222C"/>
      </a:accent5>
      <a:accent6>
        <a:srgbClr val="32313A"/>
      </a:accent6>
      <a:hlink>
        <a:srgbClr val="FFF7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